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Lst>
  <p:sldSz cy="6858000" cx="12192000"/>
  <p:notesSz cx="6858000" cy="1857375"/>
  <p:embeddedFontLst>
    <p:embeddedFont>
      <p:font typeface="Roboto"/>
      <p:regular r:id="rId52"/>
      <p:bold r:id="rId53"/>
      <p:italic r:id="rId54"/>
      <p:boldItalic r:id="rId55"/>
    </p:embeddedFont>
    <p:embeddedFont>
      <p:font typeface="IBM Plex Mono SemiBold"/>
      <p:regular r:id="rId56"/>
      <p:bold r:id="rId57"/>
      <p:italic r:id="rId58"/>
      <p:boldItalic r:id="rId59"/>
    </p:embeddedFont>
    <p:embeddedFont>
      <p:font typeface="Roboto Mono"/>
      <p:regular r:id="rId60"/>
      <p:bold r:id="rId61"/>
      <p:italic r:id="rId62"/>
      <p:boldItalic r:id="rId6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 uri="GoogleSlidesCustomDataVersion2">
      <go:slidesCustomData xmlns:go="http://customooxmlschemas.google.com/" r:id="rId64" roundtripDataSignature="AMtx7mjqE7xHcj6Z7Ot0vOSisqjiSSYLp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RobotoMono-italic.fntdata"/><Relationship Id="rId61" Type="http://schemas.openxmlformats.org/officeDocument/2006/relationships/font" Target="fonts/RobotoMono-bold.fntdata"/><Relationship Id="rId20" Type="http://schemas.openxmlformats.org/officeDocument/2006/relationships/slide" Target="slides/slide15.xml"/><Relationship Id="rId64" Type="http://customschemas.google.com/relationships/presentationmetadata" Target="metadata"/><Relationship Id="rId63" Type="http://schemas.openxmlformats.org/officeDocument/2006/relationships/font" Target="fonts/RobotoMono-boldItalic.fntdata"/><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60" Type="http://schemas.openxmlformats.org/officeDocument/2006/relationships/font" Target="fonts/RobotoMono-regular.fntdata"/><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font" Target="fonts/Roboto-bold.fntdata"/><Relationship Id="rId52" Type="http://schemas.openxmlformats.org/officeDocument/2006/relationships/font" Target="fonts/Roboto-regular.fntdata"/><Relationship Id="rId11" Type="http://schemas.openxmlformats.org/officeDocument/2006/relationships/slide" Target="slides/slide6.xml"/><Relationship Id="rId55" Type="http://schemas.openxmlformats.org/officeDocument/2006/relationships/font" Target="fonts/Roboto-boldItalic.fntdata"/><Relationship Id="rId10" Type="http://schemas.openxmlformats.org/officeDocument/2006/relationships/slide" Target="slides/slide5.xml"/><Relationship Id="rId54" Type="http://schemas.openxmlformats.org/officeDocument/2006/relationships/font" Target="fonts/Roboto-italic.fntdata"/><Relationship Id="rId13" Type="http://schemas.openxmlformats.org/officeDocument/2006/relationships/slide" Target="slides/slide8.xml"/><Relationship Id="rId57" Type="http://schemas.openxmlformats.org/officeDocument/2006/relationships/font" Target="fonts/IBMPlexMonoSemiBold-bold.fntdata"/><Relationship Id="rId12" Type="http://schemas.openxmlformats.org/officeDocument/2006/relationships/slide" Target="slides/slide7.xml"/><Relationship Id="rId56" Type="http://schemas.openxmlformats.org/officeDocument/2006/relationships/font" Target="fonts/IBMPlexMonoSemiBold-regular.fntdata"/><Relationship Id="rId15" Type="http://schemas.openxmlformats.org/officeDocument/2006/relationships/slide" Target="slides/slide10.xml"/><Relationship Id="rId59" Type="http://schemas.openxmlformats.org/officeDocument/2006/relationships/font" Target="fonts/IBMPlexMonoSemiBold-boldItalic.fntdata"/><Relationship Id="rId14" Type="http://schemas.openxmlformats.org/officeDocument/2006/relationships/slide" Target="slides/slide9.xml"/><Relationship Id="rId58" Type="http://schemas.openxmlformats.org/officeDocument/2006/relationships/font" Target="fonts/IBMPlexMonoSemiBold-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4" name="Google Shape;84;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2e837718f34_0_22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7" name="Google Shape;157;g2e837718f34_0_2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2e837718f34_0_24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3" name="Google Shape;173;g2e837718f34_0_2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9" name="Google Shape;189;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7" name="Google Shape;197;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4" name="Google Shape;204;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p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1" name="Google Shape;211;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8" name="Google Shape;218;p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219" name="Google Shape;219;p1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p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8" name="Google Shape;228;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p1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3" name="Google Shape;233;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p1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1" name="Google Shape;241;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0" name="Google Shape;90;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1" name="Google Shape;91;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p2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9" name="Google Shape;249;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p2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6" name="Google Shape;256;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p2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4" name="Google Shape;264;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p2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2" name="Google Shape;272;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p2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0" name="Google Shape;280;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p2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8" name="Google Shape;288;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p2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6" name="Google Shape;296;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p2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4" name="Google Shape;304;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p2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2" name="Google Shape;312;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p2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0" name="Google Shape;320;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8" name="Google Shape;98;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p3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8" name="Google Shape;328;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p3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6" name="Google Shape;336;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p3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4" name="Google Shape;344;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p3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2" name="Google Shape;352;p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p3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0" name="Google Shape;360;p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p3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5" name="Google Shape;365;p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p3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2" name="Google Shape;372;p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p3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9" name="Google Shape;379;p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p3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6" name="Google Shape;386;p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p3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1" name="Google Shape;391;p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5" name="Google Shape;105;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p4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8" name="Google Shape;398;p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p4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5" name="Google Shape;405;p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p4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2" name="Google Shape;412;p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p4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7" name="Google Shape;417;p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p4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5" name="Google Shape;425;p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p4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3" name="Google Shape;433;p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p4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0" name="Google Shape;440;p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2" name="Google Shape;112;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8" name="Google Shape;118;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119" name="Google Shape;119;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2e837718f34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6" name="Google Shape;126;g2e837718f34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127" name="Google Shape;127;g2e837718f34_0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4" name="Google Shape;134;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1" name="Google Shape;141;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lank" showMasterSp="0">
  <p:cSld name="1_Blank">
    <p:spTree>
      <p:nvGrpSpPr>
        <p:cNvPr id="11" name="Shape 11"/>
        <p:cNvGrpSpPr/>
        <p:nvPr/>
      </p:nvGrpSpPr>
      <p:grpSpPr>
        <a:xfrm>
          <a:off x="0" y="0"/>
          <a:ext cx="0" cy="0"/>
          <a:chOff x="0" y="0"/>
          <a:chExt cx="0" cy="0"/>
        </a:xfrm>
      </p:grpSpPr>
      <p:sp>
        <p:nvSpPr>
          <p:cNvPr id="12" name="Google Shape;12;p49"/>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marR="0" rtl="0" algn="ctr">
              <a:lnSpc>
                <a:spcPct val="90000"/>
              </a:lnSpc>
              <a:spcBef>
                <a:spcPts val="0"/>
              </a:spcBef>
              <a:spcAft>
                <a:spcPts val="0"/>
              </a:spcAft>
              <a:buClr>
                <a:srgbClr val="005493"/>
              </a:buClr>
              <a:buSzPts val="4800"/>
              <a:buFont typeface="IBM Plex Mono SemiBold"/>
              <a:buNone/>
              <a:defRPr b="0" i="0" sz="4800" u="none" cap="none" strike="noStrike">
                <a:solidFill>
                  <a:srgbClr val="005493"/>
                </a:solidFill>
                <a:latin typeface="IBM Plex Mono SemiBold"/>
                <a:ea typeface="IBM Plex Mono SemiBold"/>
                <a:cs typeface="IBM Plex Mono SemiBold"/>
                <a:sym typeface="IBM Plex Mono SemiBold"/>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3" name="Google Shape;13;p49"/>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transition spd="slow">
    <p:push/>
  </p:transition>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6" name="Shape 56"/>
        <p:cNvGrpSpPr/>
        <p:nvPr/>
      </p:nvGrpSpPr>
      <p:grpSpPr>
        <a:xfrm>
          <a:off x="0" y="0"/>
          <a:ext cx="0" cy="0"/>
          <a:chOff x="0" y="0"/>
          <a:chExt cx="0" cy="0"/>
        </a:xfrm>
      </p:grpSpPr>
      <p:sp>
        <p:nvSpPr>
          <p:cNvPr id="57" name="Google Shape;57;p58"/>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Clr>
                <a:schemeClr val="dk1"/>
              </a:buClr>
              <a:buSzPts val="3200"/>
              <a:buFont typeface="Calibri"/>
              <a:buNone/>
              <a:defRPr b="0" i="0" sz="32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58" name="Google Shape;58;p58"/>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Autofit/>
          </a:bodyPr>
          <a:lstStyle>
            <a:lvl1pPr indent="-431800" lvl="0" marL="457200" marR="0" rtl="0" algn="l">
              <a:lnSpc>
                <a:spcPct val="90000"/>
              </a:lnSpc>
              <a:spcBef>
                <a:spcPts val="1000"/>
              </a:spcBef>
              <a:spcAft>
                <a:spcPts val="0"/>
              </a:spcAft>
              <a:buClr>
                <a:schemeClr val="dk1"/>
              </a:buClr>
              <a:buSzPts val="3200"/>
              <a:buFont typeface="Arial"/>
              <a:buChar char="•"/>
              <a:defRPr sz="3200">
                <a:solidFill>
                  <a:schemeClr val="dk1"/>
                </a:solidFill>
                <a:latin typeface="Calibri"/>
                <a:ea typeface="Calibri"/>
                <a:cs typeface="Calibri"/>
                <a:sym typeface="Calibri"/>
              </a:defRPr>
            </a:lvl1pPr>
            <a:lvl2pPr indent="-406400" lvl="1" marL="914400" marR="0" rtl="0" algn="l">
              <a:lnSpc>
                <a:spcPct val="90000"/>
              </a:lnSpc>
              <a:spcBef>
                <a:spcPts val="5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59" name="Google Shape;59;p58"/>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1600"/>
              <a:buFont typeface="Arial"/>
              <a:buNone/>
              <a:defRPr sz="1600">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9pPr>
          </a:lstStyle>
          <a:p/>
        </p:txBody>
      </p:sp>
      <p:sp>
        <p:nvSpPr>
          <p:cNvPr id="60" name="Google Shape;60;p58"/>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1" name="Google Shape;61;p58"/>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2" name="Google Shape;62;p58"/>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3" name="Shape 63"/>
        <p:cNvGrpSpPr/>
        <p:nvPr/>
      </p:nvGrpSpPr>
      <p:grpSpPr>
        <a:xfrm>
          <a:off x="0" y="0"/>
          <a:ext cx="0" cy="0"/>
          <a:chOff x="0" y="0"/>
          <a:chExt cx="0" cy="0"/>
        </a:xfrm>
      </p:grpSpPr>
      <p:sp>
        <p:nvSpPr>
          <p:cNvPr id="64" name="Google Shape;64;p59"/>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Clr>
                <a:schemeClr val="dk1"/>
              </a:buClr>
              <a:buSzPts val="3200"/>
              <a:buFont typeface="Calibri"/>
              <a:buNone/>
              <a:defRPr b="0" i="0" sz="32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65" name="Google Shape;65;p59"/>
          <p:cNvSpPr/>
          <p:nvPr>
            <p:ph idx="2" type="pic"/>
          </p:nvPr>
        </p:nvSpPr>
        <p:spPr>
          <a:xfrm>
            <a:off x="5183188" y="987425"/>
            <a:ext cx="6172200" cy="4873625"/>
          </a:xfrm>
          <a:prstGeom prst="rect">
            <a:avLst/>
          </a:prstGeom>
          <a:noFill/>
          <a:ln>
            <a:noFill/>
          </a:ln>
        </p:spPr>
      </p:sp>
      <p:sp>
        <p:nvSpPr>
          <p:cNvPr id="66" name="Google Shape;66;p59"/>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1600"/>
              <a:buFont typeface="Arial"/>
              <a:buNone/>
              <a:defRPr sz="1600">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9pPr>
          </a:lstStyle>
          <a:p/>
        </p:txBody>
      </p:sp>
      <p:sp>
        <p:nvSpPr>
          <p:cNvPr id="67" name="Google Shape;67;p59"/>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8" name="Google Shape;68;p59"/>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9" name="Google Shape;69;p59"/>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0" name="Shape 70"/>
        <p:cNvGrpSpPr/>
        <p:nvPr/>
      </p:nvGrpSpPr>
      <p:grpSpPr>
        <a:xfrm>
          <a:off x="0" y="0"/>
          <a:ext cx="0" cy="0"/>
          <a:chOff x="0" y="0"/>
          <a:chExt cx="0" cy="0"/>
        </a:xfrm>
      </p:grpSpPr>
      <p:sp>
        <p:nvSpPr>
          <p:cNvPr id="71" name="Google Shape;71;p60"/>
          <p:cNvSpPr txBox="1"/>
          <p:nvPr>
            <p:ph type="title"/>
          </p:nvPr>
        </p:nvSpPr>
        <p:spPr>
          <a:xfrm>
            <a:off x="838200" y="365125"/>
            <a:ext cx="10515600" cy="1325563"/>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2" name="Google Shape;72;p60"/>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3" name="Google Shape;73;p60"/>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4" name="Google Shape;74;p60"/>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5" name="Google Shape;75;p60"/>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6" name="Shape 76"/>
        <p:cNvGrpSpPr/>
        <p:nvPr/>
      </p:nvGrpSpPr>
      <p:grpSpPr>
        <a:xfrm>
          <a:off x="0" y="0"/>
          <a:ext cx="0" cy="0"/>
          <a:chOff x="0" y="0"/>
          <a:chExt cx="0" cy="0"/>
        </a:xfrm>
      </p:grpSpPr>
      <p:sp>
        <p:nvSpPr>
          <p:cNvPr id="77" name="Google Shape;77;p61"/>
          <p:cNvSpPr txBox="1"/>
          <p:nvPr>
            <p:ph type="title"/>
          </p:nvPr>
        </p:nvSpPr>
        <p:spPr>
          <a:xfrm rot="5400000">
            <a:off x="7133431" y="1956594"/>
            <a:ext cx="5811838" cy="26289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8" name="Google Shape;78;p61"/>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9" name="Google Shape;79;p61"/>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 name="Google Shape;80;p61"/>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1" name="Google Shape;81;p61"/>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14" name="Shape 14"/>
        <p:cNvGrpSpPr/>
        <p:nvPr/>
      </p:nvGrpSpPr>
      <p:grpSpPr>
        <a:xfrm>
          <a:off x="0" y="0"/>
          <a:ext cx="0" cy="0"/>
          <a:chOff x="0" y="0"/>
          <a:chExt cx="0" cy="0"/>
        </a:xfrm>
      </p:grpSpPr>
      <p:sp>
        <p:nvSpPr>
          <p:cNvPr id="15" name="Google Shape;15;p50"/>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6" name="Shape 16"/>
        <p:cNvGrpSpPr/>
        <p:nvPr/>
      </p:nvGrpSpPr>
      <p:grpSpPr>
        <a:xfrm>
          <a:off x="0" y="0"/>
          <a:ext cx="0" cy="0"/>
          <a:chOff x="0" y="0"/>
          <a:chExt cx="0" cy="0"/>
        </a:xfrm>
      </p:grpSpPr>
      <p:sp>
        <p:nvSpPr>
          <p:cNvPr id="17" name="Google Shape;17;p51"/>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Clr>
                <a:schemeClr val="dk1"/>
              </a:buClr>
              <a:buSzPts val="6000"/>
              <a:buFont typeface="Calibri"/>
              <a:buNone/>
              <a:defRPr b="0" i="0" sz="60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8" name="Google Shape;18;p51"/>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rgbClr val="888888"/>
              </a:buClr>
              <a:buSzPts val="2400"/>
              <a:buFont typeface="Arial"/>
              <a:buNone/>
              <a:defRPr b="0" i="0" sz="2400" u="none" cap="none" strike="noStrike">
                <a:solidFill>
                  <a:srgbClr val="888888"/>
                </a:solidFill>
                <a:latin typeface="Calibri"/>
                <a:ea typeface="Calibri"/>
                <a:cs typeface="Calibri"/>
                <a:sym typeface="Calibri"/>
              </a:defRPr>
            </a:lvl1pPr>
            <a:lvl2pPr indent="-228600" lvl="1" marL="914400" marR="0" rtl="0" algn="l">
              <a:lnSpc>
                <a:spcPct val="90000"/>
              </a:lnSpc>
              <a:spcBef>
                <a:spcPts val="5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2pPr>
            <a:lvl3pPr indent="-228600" lvl="2" marL="1371600" marR="0" rtl="0" algn="l">
              <a:lnSpc>
                <a:spcPct val="90000"/>
              </a:lnSpc>
              <a:spcBef>
                <a:spcPts val="500"/>
              </a:spcBef>
              <a:spcAft>
                <a:spcPts val="0"/>
              </a:spcAft>
              <a:buClr>
                <a:srgbClr val="888888"/>
              </a:buClr>
              <a:buSzPts val="1800"/>
              <a:buFont typeface="Arial"/>
              <a:buNone/>
              <a:defRPr b="0" i="0" sz="1800" u="none" cap="none" strike="noStrike">
                <a:solidFill>
                  <a:srgbClr val="888888"/>
                </a:solidFill>
                <a:latin typeface="Calibri"/>
                <a:ea typeface="Calibri"/>
                <a:cs typeface="Calibri"/>
                <a:sym typeface="Calibri"/>
              </a:defRPr>
            </a:lvl3pPr>
            <a:lvl4pPr indent="-228600" lvl="3" marL="18288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4pPr>
            <a:lvl5pPr indent="-228600" lvl="4" marL="22860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5pPr>
            <a:lvl6pPr indent="-228600" lvl="5" marL="27432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6pPr>
            <a:lvl7pPr indent="-228600" lvl="6" marL="32004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7pPr>
            <a:lvl8pPr indent="-228600" lvl="7" marL="36576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8pPr>
            <a:lvl9pPr indent="-228600" lvl="8" marL="41148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9pPr>
          </a:lstStyle>
          <a:p/>
        </p:txBody>
      </p:sp>
      <p:sp>
        <p:nvSpPr>
          <p:cNvPr id="19" name="Google Shape;19;p51"/>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0" name="Google Shape;20;p51"/>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 name="Google Shape;21;p51"/>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Vertical Title and Text">
  <p:cSld name="1_Vertical Title and Text">
    <p:spTree>
      <p:nvGrpSpPr>
        <p:cNvPr id="22" name="Shape 22"/>
        <p:cNvGrpSpPr/>
        <p:nvPr/>
      </p:nvGrpSpPr>
      <p:grpSpPr>
        <a:xfrm>
          <a:off x="0" y="0"/>
          <a:ext cx="0" cy="0"/>
          <a:chOff x="0" y="0"/>
          <a:chExt cx="0" cy="0"/>
        </a:xfrm>
      </p:grpSpPr>
      <p:sp>
        <p:nvSpPr>
          <p:cNvPr id="23" name="Google Shape;23;p52"/>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4" name="Google Shape;24;p52"/>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transition spd="slow">
    <p:push/>
  </p:transition>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5" name="Shape 25"/>
        <p:cNvGrpSpPr/>
        <p:nvPr/>
      </p:nvGrpSpPr>
      <p:grpSpPr>
        <a:xfrm>
          <a:off x="0" y="0"/>
          <a:ext cx="0" cy="0"/>
          <a:chOff x="0" y="0"/>
          <a:chExt cx="0" cy="0"/>
        </a:xfrm>
      </p:grpSpPr>
      <p:sp>
        <p:nvSpPr>
          <p:cNvPr id="26" name="Google Shape;26;p53"/>
          <p:cNvSpPr txBox="1"/>
          <p:nvPr>
            <p:ph type="title"/>
          </p:nvPr>
        </p:nvSpPr>
        <p:spPr>
          <a:xfrm>
            <a:off x="838200" y="365125"/>
            <a:ext cx="10515600" cy="1325563"/>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7" name="Google Shape;27;p5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8" name="Google Shape;28;p53"/>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9" name="Google Shape;29;p53"/>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0" name="Google Shape;30;p53"/>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1" name="Shape 31"/>
        <p:cNvGrpSpPr/>
        <p:nvPr/>
      </p:nvGrpSpPr>
      <p:grpSpPr>
        <a:xfrm>
          <a:off x="0" y="0"/>
          <a:ext cx="0" cy="0"/>
          <a:chOff x="0" y="0"/>
          <a:chExt cx="0" cy="0"/>
        </a:xfrm>
      </p:grpSpPr>
      <p:sp>
        <p:nvSpPr>
          <p:cNvPr id="32" name="Google Shape;32;p54"/>
          <p:cNvSpPr txBox="1"/>
          <p:nvPr>
            <p:ph type="title"/>
          </p:nvPr>
        </p:nvSpPr>
        <p:spPr>
          <a:xfrm>
            <a:off x="838200" y="365125"/>
            <a:ext cx="10515600" cy="1325563"/>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33" name="Google Shape;33;p54"/>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4" name="Google Shape;34;p54"/>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5" name="Google Shape;35;p54"/>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6" name="Google Shape;36;p54"/>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7" name="Google Shape;37;p54"/>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8" name="Shape 38"/>
        <p:cNvGrpSpPr/>
        <p:nvPr/>
      </p:nvGrpSpPr>
      <p:grpSpPr>
        <a:xfrm>
          <a:off x="0" y="0"/>
          <a:ext cx="0" cy="0"/>
          <a:chOff x="0" y="0"/>
          <a:chExt cx="0" cy="0"/>
        </a:xfrm>
      </p:grpSpPr>
      <p:sp>
        <p:nvSpPr>
          <p:cNvPr id="39" name="Google Shape;39;p55"/>
          <p:cNvSpPr txBox="1"/>
          <p:nvPr>
            <p:ph type="title"/>
          </p:nvPr>
        </p:nvSpPr>
        <p:spPr>
          <a:xfrm>
            <a:off x="839788" y="365125"/>
            <a:ext cx="10515600" cy="1325563"/>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40" name="Google Shape;40;p55"/>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2400"/>
              <a:buFont typeface="Arial"/>
              <a:buNone/>
              <a:defRPr b="1" sz="2400">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2000"/>
              <a:buFont typeface="Arial"/>
              <a:buNone/>
              <a:defRPr b="1" i="0" sz="20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1800"/>
              <a:buFont typeface="Arial"/>
              <a:buNone/>
              <a:defRPr b="1" i="0" sz="18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sp>
        <p:nvSpPr>
          <p:cNvPr id="41" name="Google Shape;41;p55"/>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2" name="Google Shape;42;p55"/>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2400"/>
              <a:buFont typeface="Arial"/>
              <a:buNone/>
              <a:defRPr b="1" sz="2400">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2000"/>
              <a:buFont typeface="Arial"/>
              <a:buNone/>
              <a:defRPr b="1" i="0" sz="20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1800"/>
              <a:buFont typeface="Arial"/>
              <a:buNone/>
              <a:defRPr b="1" i="0" sz="18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sp>
        <p:nvSpPr>
          <p:cNvPr id="43" name="Google Shape;43;p55"/>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4" name="Google Shape;44;p55"/>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5" name="Google Shape;45;p55"/>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6" name="Google Shape;46;p55"/>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7" name="Shape 47"/>
        <p:cNvGrpSpPr/>
        <p:nvPr/>
      </p:nvGrpSpPr>
      <p:grpSpPr>
        <a:xfrm>
          <a:off x="0" y="0"/>
          <a:ext cx="0" cy="0"/>
          <a:chOff x="0" y="0"/>
          <a:chExt cx="0" cy="0"/>
        </a:xfrm>
      </p:grpSpPr>
      <p:sp>
        <p:nvSpPr>
          <p:cNvPr id="48" name="Google Shape;48;p56"/>
          <p:cNvSpPr txBox="1"/>
          <p:nvPr>
            <p:ph type="title"/>
          </p:nvPr>
        </p:nvSpPr>
        <p:spPr>
          <a:xfrm>
            <a:off x="838200" y="365125"/>
            <a:ext cx="10515600" cy="1325563"/>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49" name="Google Shape;49;p56"/>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0" name="Google Shape;50;p56"/>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1" name="Google Shape;51;p56"/>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 name="Shape 52"/>
        <p:cNvGrpSpPr/>
        <p:nvPr/>
      </p:nvGrpSpPr>
      <p:grpSpPr>
        <a:xfrm>
          <a:off x="0" y="0"/>
          <a:ext cx="0" cy="0"/>
          <a:chOff x="0" y="0"/>
          <a:chExt cx="0" cy="0"/>
        </a:xfrm>
      </p:grpSpPr>
      <p:sp>
        <p:nvSpPr>
          <p:cNvPr id="53" name="Google Shape;53;p57"/>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4" name="Google Shape;54;p57"/>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5" name="Google Shape;55;p57"/>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48"/>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600" u="none" cap="none" strike="noStrike">
                <a:solidFill>
                  <a:srgbClr val="1C7DDB"/>
                </a:solidFill>
                <a:latin typeface="Arial"/>
                <a:ea typeface="Arial"/>
                <a:cs typeface="Arial"/>
                <a:sym typeface="Arial"/>
              </a:defRPr>
            </a:lvl1pPr>
            <a:lvl2pPr indent="0" lvl="1" marL="0" marR="0" rtl="0" algn="r">
              <a:spcBef>
                <a:spcPts val="0"/>
              </a:spcBef>
              <a:buNone/>
              <a:defRPr b="0" i="0" sz="1600" u="none" cap="none" strike="noStrike">
                <a:solidFill>
                  <a:srgbClr val="1C7DDB"/>
                </a:solidFill>
                <a:latin typeface="Arial"/>
                <a:ea typeface="Arial"/>
                <a:cs typeface="Arial"/>
                <a:sym typeface="Arial"/>
              </a:defRPr>
            </a:lvl2pPr>
            <a:lvl3pPr indent="0" lvl="2" marL="0" marR="0" rtl="0" algn="r">
              <a:spcBef>
                <a:spcPts val="0"/>
              </a:spcBef>
              <a:buNone/>
              <a:defRPr b="0" i="0" sz="1600" u="none" cap="none" strike="noStrike">
                <a:solidFill>
                  <a:srgbClr val="1C7DDB"/>
                </a:solidFill>
                <a:latin typeface="Arial"/>
                <a:ea typeface="Arial"/>
                <a:cs typeface="Arial"/>
                <a:sym typeface="Arial"/>
              </a:defRPr>
            </a:lvl3pPr>
            <a:lvl4pPr indent="0" lvl="3" marL="0" marR="0" rtl="0" algn="r">
              <a:spcBef>
                <a:spcPts val="0"/>
              </a:spcBef>
              <a:buNone/>
              <a:defRPr b="0" i="0" sz="1600" u="none" cap="none" strike="noStrike">
                <a:solidFill>
                  <a:srgbClr val="1C7DDB"/>
                </a:solidFill>
                <a:latin typeface="Arial"/>
                <a:ea typeface="Arial"/>
                <a:cs typeface="Arial"/>
                <a:sym typeface="Arial"/>
              </a:defRPr>
            </a:lvl4pPr>
            <a:lvl5pPr indent="0" lvl="4" marL="0" marR="0" rtl="0" algn="r">
              <a:spcBef>
                <a:spcPts val="0"/>
              </a:spcBef>
              <a:buNone/>
              <a:defRPr b="0" i="0" sz="1600" u="none" cap="none" strike="noStrike">
                <a:solidFill>
                  <a:srgbClr val="1C7DDB"/>
                </a:solidFill>
                <a:latin typeface="Arial"/>
                <a:ea typeface="Arial"/>
                <a:cs typeface="Arial"/>
                <a:sym typeface="Arial"/>
              </a:defRPr>
            </a:lvl5pPr>
            <a:lvl6pPr indent="0" lvl="5" marL="0" marR="0" rtl="0" algn="r">
              <a:spcBef>
                <a:spcPts val="0"/>
              </a:spcBef>
              <a:buNone/>
              <a:defRPr b="0" i="0" sz="1600" u="none" cap="none" strike="noStrike">
                <a:solidFill>
                  <a:srgbClr val="1C7DDB"/>
                </a:solidFill>
                <a:latin typeface="Arial"/>
                <a:ea typeface="Arial"/>
                <a:cs typeface="Arial"/>
                <a:sym typeface="Arial"/>
              </a:defRPr>
            </a:lvl6pPr>
            <a:lvl7pPr indent="0" lvl="6" marL="0" marR="0" rtl="0" algn="r">
              <a:spcBef>
                <a:spcPts val="0"/>
              </a:spcBef>
              <a:buNone/>
              <a:defRPr b="0" i="0" sz="1600" u="none" cap="none" strike="noStrike">
                <a:solidFill>
                  <a:srgbClr val="1C7DDB"/>
                </a:solidFill>
                <a:latin typeface="Arial"/>
                <a:ea typeface="Arial"/>
                <a:cs typeface="Arial"/>
                <a:sym typeface="Arial"/>
              </a:defRPr>
            </a:lvl7pPr>
            <a:lvl8pPr indent="0" lvl="7" marL="0" marR="0" rtl="0" algn="r">
              <a:spcBef>
                <a:spcPts val="0"/>
              </a:spcBef>
              <a:buNone/>
              <a:defRPr b="0" i="0" sz="1600" u="none" cap="none" strike="noStrike">
                <a:solidFill>
                  <a:srgbClr val="1C7DDB"/>
                </a:solidFill>
                <a:latin typeface="Arial"/>
                <a:ea typeface="Arial"/>
                <a:cs typeface="Arial"/>
                <a:sym typeface="Arial"/>
              </a:defRPr>
            </a:lvl8pPr>
            <a:lvl9pPr indent="0" lvl="8" marL="0" marR="0" rtl="0" algn="r">
              <a:spcBef>
                <a:spcPts val="0"/>
              </a:spcBef>
              <a:buNone/>
              <a:defRPr b="0" i="0" sz="1600" u="none" cap="none" strike="noStrike">
                <a:solidFill>
                  <a:srgbClr val="1C7DDB"/>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6.jp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9.png"/><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3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9.png"/><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9.png"/><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9.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9.png"/><Relationship Id="rId4" Type="http://schemas.openxmlformats.org/officeDocument/2006/relationships/image" Target="../media/image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9.png"/><Relationship Id="rId4" Type="http://schemas.openxmlformats.org/officeDocument/2006/relationships/image" Target="../media/image1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9.png"/><Relationship Id="rId4" Type="http://schemas.openxmlformats.org/officeDocument/2006/relationships/image" Target="../media/image1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9.png"/><Relationship Id="rId4" Type="http://schemas.openxmlformats.org/officeDocument/2006/relationships/image" Target="../media/image2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9.png"/><Relationship Id="rId4" Type="http://schemas.openxmlformats.org/officeDocument/2006/relationships/image" Target="../media/image1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9.png"/><Relationship Id="rId4" Type="http://schemas.openxmlformats.org/officeDocument/2006/relationships/image" Target="../media/image2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9.png"/><Relationship Id="rId4" Type="http://schemas.openxmlformats.org/officeDocument/2006/relationships/image" Target="../media/image1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9.png"/><Relationship Id="rId4" Type="http://schemas.openxmlformats.org/officeDocument/2006/relationships/image" Target="../media/image2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9.png"/><Relationship Id="rId4" Type="http://schemas.openxmlformats.org/officeDocument/2006/relationships/image" Target="../media/image1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9.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9.png"/><Relationship Id="rId4" Type="http://schemas.openxmlformats.org/officeDocument/2006/relationships/image" Target="../media/image2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9.png"/><Relationship Id="rId4" Type="http://schemas.openxmlformats.org/officeDocument/2006/relationships/image" Target="../media/image1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9.png"/><Relationship Id="rId4" Type="http://schemas.openxmlformats.org/officeDocument/2006/relationships/image" Target="../media/image1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9.png"/><Relationship Id="rId4" Type="http://schemas.openxmlformats.org/officeDocument/2006/relationships/image" Target="../media/image1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3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9.png"/><Relationship Id="rId4" Type="http://schemas.openxmlformats.org/officeDocument/2006/relationships/image" Target="../media/image1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9.png"/><Relationship Id="rId4" Type="http://schemas.openxmlformats.org/officeDocument/2006/relationships/image" Target="../media/image2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9.png"/><Relationship Id="rId4" Type="http://schemas.openxmlformats.org/officeDocument/2006/relationships/image" Target="../media/image2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30.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9.png"/><Relationship Id="rId4" Type="http://schemas.openxmlformats.org/officeDocument/2006/relationships/image" Target="../media/image1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9.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9.png"/><Relationship Id="rId4" Type="http://schemas.openxmlformats.org/officeDocument/2006/relationships/image" Target="../media/image2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9.png"/><Relationship Id="rId4" Type="http://schemas.openxmlformats.org/officeDocument/2006/relationships/image" Target="../media/image2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31.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9.png"/><Relationship Id="rId4" Type="http://schemas.openxmlformats.org/officeDocument/2006/relationships/image" Target="../media/image28.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9.png"/><Relationship Id="rId4" Type="http://schemas.openxmlformats.org/officeDocument/2006/relationships/image" Target="../media/image2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9.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6.xml"/><Relationship Id="rId3" Type="http://schemas.openxmlformats.org/officeDocument/2006/relationships/image" Target="../media/image32.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5.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5" name="Shape 85"/>
        <p:cNvGrpSpPr/>
        <p:nvPr/>
      </p:nvGrpSpPr>
      <p:grpSpPr>
        <a:xfrm>
          <a:off x="0" y="0"/>
          <a:ext cx="0" cy="0"/>
          <a:chOff x="0" y="0"/>
          <a:chExt cx="0" cy="0"/>
        </a:xfrm>
      </p:grpSpPr>
      <p:sp>
        <p:nvSpPr>
          <p:cNvPr id="86" name="Google Shape;86;p1"/>
          <p:cNvSpPr txBox="1"/>
          <p:nvPr/>
        </p:nvSpPr>
        <p:spPr>
          <a:xfrm>
            <a:off x="888546" y="4568734"/>
            <a:ext cx="2514600" cy="646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2"/>
                </a:solidFill>
              </a:rPr>
              <a:t>Jon Neubauer Rivera</a:t>
            </a:r>
            <a:endParaRPr/>
          </a:p>
          <a:p>
            <a:pPr indent="0" lvl="0" marL="0" marR="0" rtl="0" algn="l">
              <a:spcBef>
                <a:spcPts val="0"/>
              </a:spcBef>
              <a:spcAft>
                <a:spcPts val="0"/>
              </a:spcAft>
              <a:buNone/>
            </a:pPr>
            <a:r>
              <a:rPr lang="en-US" sz="1800">
                <a:solidFill>
                  <a:schemeClr val="lt2"/>
                </a:solidFill>
              </a:rPr>
              <a:t>06/24/2024</a:t>
            </a:r>
            <a:endParaRPr/>
          </a:p>
        </p:txBody>
      </p:sp>
      <p:pic>
        <p:nvPicPr>
          <p:cNvPr descr="IBM Skills Network Logo - Horizontal-noai copy.png" id="87" name="Google Shape;87;p1"/>
          <p:cNvPicPr preferRelativeResize="0"/>
          <p:nvPr/>
        </p:nvPicPr>
        <p:blipFill rotWithShape="1">
          <a:blip r:embed="rId4">
            <a:alphaModFix/>
          </a:blip>
          <a:srcRect b="0" l="0" r="0" t="0"/>
          <a:stretch/>
        </p:blipFill>
        <p:spPr>
          <a:xfrm>
            <a:off x="889820" y="676828"/>
            <a:ext cx="2104103" cy="629183"/>
          </a:xfrm>
          <a:prstGeom prst="rect">
            <a:avLst/>
          </a:prstGeom>
          <a:noFill/>
          <a:ln>
            <a:noFill/>
          </a:ln>
        </p:spPr>
      </p:pic>
    </p:spTree>
  </p:cSld>
  <p:clrMapOvr>
    <a:masterClrMapping/>
  </p:clrMapOvr>
  <p:transition spd="slow">
    <p:push/>
  </p:transition>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8" name="Shape 158"/>
        <p:cNvGrpSpPr/>
        <p:nvPr/>
      </p:nvGrpSpPr>
      <p:grpSpPr>
        <a:xfrm>
          <a:off x="0" y="0"/>
          <a:ext cx="0" cy="0"/>
          <a:chOff x="0" y="0"/>
          <a:chExt cx="0" cy="0"/>
        </a:xfrm>
      </p:grpSpPr>
      <p:grpSp>
        <p:nvGrpSpPr>
          <p:cNvPr id="159" name="Google Shape;159;g2e837718f34_0_229"/>
          <p:cNvGrpSpPr/>
          <p:nvPr/>
        </p:nvGrpSpPr>
        <p:grpSpPr>
          <a:xfrm>
            <a:off x="0" y="1586613"/>
            <a:ext cx="4729082" cy="4643665"/>
            <a:chOff x="0" y="1189989"/>
            <a:chExt cx="3546900" cy="3482836"/>
          </a:xfrm>
        </p:grpSpPr>
        <p:sp>
          <p:nvSpPr>
            <p:cNvPr id="160" name="Google Shape;160;g2e837718f34_0_229"/>
            <p:cNvSpPr/>
            <p:nvPr/>
          </p:nvSpPr>
          <p:spPr>
            <a:xfrm>
              <a:off x="0" y="1189989"/>
              <a:ext cx="3546900" cy="669000"/>
            </a:xfrm>
            <a:prstGeom prst="homePlate">
              <a:avLst>
                <a:gd fmla="val 50000" name="adj"/>
              </a:avLst>
            </a:prstGeom>
            <a:solidFill>
              <a:srgbClr val="801F17"/>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900">
                  <a:solidFill>
                    <a:srgbClr val="FFFFFF"/>
                  </a:solidFill>
                  <a:latin typeface="Roboto"/>
                  <a:ea typeface="Roboto"/>
                  <a:cs typeface="Roboto"/>
                  <a:sym typeface="Roboto"/>
                </a:rPr>
                <a:t>Request Wiki Page</a:t>
              </a:r>
              <a:endParaRPr sz="1900">
                <a:solidFill>
                  <a:srgbClr val="FFFFFF"/>
                </a:solidFill>
                <a:latin typeface="Roboto"/>
                <a:ea typeface="Roboto"/>
                <a:cs typeface="Roboto"/>
                <a:sym typeface="Roboto"/>
              </a:endParaRPr>
            </a:p>
          </p:txBody>
        </p:sp>
        <p:sp>
          <p:nvSpPr>
            <p:cNvPr id="161" name="Google Shape;161;g2e837718f34_0_229"/>
            <p:cNvSpPr txBox="1"/>
            <p:nvPr/>
          </p:nvSpPr>
          <p:spPr>
            <a:xfrm>
              <a:off x="655361" y="2057125"/>
              <a:ext cx="2236200" cy="2615700"/>
            </a:xfrm>
            <a:prstGeom prst="rect">
              <a:avLst/>
            </a:prstGeom>
            <a:noFill/>
            <a:ln>
              <a:noFill/>
            </a:ln>
          </p:spPr>
          <p:txBody>
            <a:bodyPr anchorCtr="0" anchor="t" bIns="121900" lIns="121900" spcFirstLastPara="1" rIns="121900" wrap="square" tIns="121900">
              <a:noAutofit/>
            </a:bodyPr>
            <a:lstStyle/>
            <a:p>
              <a:pPr indent="0" lvl="0" marL="0" rtl="0" algn="l">
                <a:lnSpc>
                  <a:spcPct val="115000"/>
                </a:lnSpc>
                <a:spcBef>
                  <a:spcPts val="0"/>
                </a:spcBef>
                <a:spcAft>
                  <a:spcPts val="0"/>
                </a:spcAft>
                <a:buClr>
                  <a:schemeClr val="dk1"/>
                </a:buClr>
                <a:buSzPts val="1100"/>
                <a:buFont typeface="Arial"/>
                <a:buNone/>
              </a:pPr>
              <a:r>
                <a:rPr lang="en-US" sz="1600">
                  <a:latin typeface="Roboto"/>
                  <a:ea typeface="Roboto"/>
                  <a:cs typeface="Roboto"/>
                  <a:sym typeface="Roboto"/>
                </a:rPr>
                <a:t>An HTTP GET request was sent to the Wikipedia page listing Falcon 9 launches,</a:t>
              </a:r>
              <a:endParaRPr sz="1600">
                <a:latin typeface="Roboto"/>
                <a:ea typeface="Roboto"/>
                <a:cs typeface="Roboto"/>
                <a:sym typeface="Roboto"/>
              </a:endParaRPr>
            </a:p>
            <a:p>
              <a:pPr indent="0" lvl="0" marL="0" rtl="0" algn="l">
                <a:lnSpc>
                  <a:spcPct val="115000"/>
                </a:lnSpc>
                <a:spcBef>
                  <a:spcPts val="0"/>
                </a:spcBef>
                <a:spcAft>
                  <a:spcPts val="0"/>
                </a:spcAft>
                <a:buNone/>
              </a:pPr>
              <a:r>
                <a:rPr lang="en-US" sz="1600">
                  <a:latin typeface="Roboto"/>
                  <a:ea typeface="Roboto"/>
                  <a:cs typeface="Roboto"/>
                  <a:sym typeface="Roboto"/>
                </a:rPr>
                <a:t>retrieving the page's HTML content for further processing.</a:t>
              </a:r>
              <a:endParaRPr sz="1600">
                <a:latin typeface="Roboto"/>
                <a:ea typeface="Roboto"/>
                <a:cs typeface="Roboto"/>
                <a:sym typeface="Roboto"/>
              </a:endParaRPr>
            </a:p>
          </p:txBody>
        </p:sp>
      </p:grpSp>
      <p:sp>
        <p:nvSpPr>
          <p:cNvPr id="162" name="Google Shape;162;g2e837718f34_0_229"/>
          <p:cNvSpPr txBox="1"/>
          <p:nvPr>
            <p:ph idx="12" type="sldNum"/>
          </p:nvPr>
        </p:nvSpPr>
        <p:spPr>
          <a:xfrm>
            <a:off x="8714772" y="6025573"/>
            <a:ext cx="2743200" cy="4017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63" name="Google Shape;163;g2e837718f34_0_229"/>
          <p:cNvSpPr txBox="1"/>
          <p:nvPr>
            <p:ph idx="1" type="body"/>
          </p:nvPr>
        </p:nvSpPr>
        <p:spPr>
          <a:xfrm>
            <a:off x="425525" y="6575175"/>
            <a:ext cx="10688100" cy="549000"/>
          </a:xfrm>
          <a:prstGeom prst="rect">
            <a:avLst/>
          </a:prstGeom>
          <a:noFill/>
          <a:ln>
            <a:noFill/>
          </a:ln>
        </p:spPr>
        <p:txBody>
          <a:bodyPr anchorCtr="0" anchor="t" bIns="45700" lIns="91425" spcFirstLastPara="1" rIns="91425" wrap="square" tIns="45700">
            <a:normAutofit/>
          </a:bodyPr>
          <a:lstStyle/>
          <a:p>
            <a:pPr indent="0" lvl="0" marL="177800" marR="0" rtl="0" algn="l">
              <a:lnSpc>
                <a:spcPct val="90000"/>
              </a:lnSpc>
              <a:spcBef>
                <a:spcPts val="1000"/>
              </a:spcBef>
              <a:spcAft>
                <a:spcPts val="0"/>
              </a:spcAft>
              <a:buClr>
                <a:schemeClr val="dk1"/>
              </a:buClr>
              <a:buSzPts val="2800"/>
              <a:buFont typeface="Arial"/>
              <a:buNone/>
            </a:pPr>
            <a:r>
              <a:rPr lang="en-US" sz="1200">
                <a:solidFill>
                  <a:srgbClr val="292929"/>
                </a:solidFill>
              </a:rPr>
              <a:t>https://github.com/jneubauer/ibm-data-science-cert/blob/main/Capstone/Data%20Collection%20with%20Web%20Scraping.ipynb</a:t>
            </a:r>
            <a:endParaRPr sz="1200">
              <a:solidFill>
                <a:schemeClr val="dk1"/>
              </a:solidFill>
              <a:latin typeface="Calibri"/>
              <a:ea typeface="Calibri"/>
              <a:cs typeface="Calibri"/>
              <a:sym typeface="Calibri"/>
            </a:endParaRPr>
          </a:p>
        </p:txBody>
      </p:sp>
      <p:sp>
        <p:nvSpPr>
          <p:cNvPr id="164" name="Google Shape;164;g2e837718f34_0_229"/>
          <p:cNvSpPr txBox="1"/>
          <p:nvPr/>
        </p:nvSpPr>
        <p:spPr>
          <a:xfrm>
            <a:off x="770011" y="538650"/>
            <a:ext cx="10515600" cy="549000"/>
          </a:xfrm>
          <a:prstGeom prst="rect">
            <a:avLst/>
          </a:prstGeom>
          <a:noFill/>
          <a:ln>
            <a:noFill/>
          </a:ln>
        </p:spPr>
        <p:txBody>
          <a:bodyPr anchorCtr="0" anchor="ctr" bIns="45700" lIns="91425" spcFirstLastPara="1" rIns="91425" wrap="square" tIns="45700">
            <a:normAutofit lnSpcReduction="20000"/>
          </a:bodyPr>
          <a:lstStyle/>
          <a:p>
            <a:pPr indent="0" lvl="0" marL="0" marR="0" rtl="0" algn="l">
              <a:lnSpc>
                <a:spcPct val="90000"/>
              </a:lnSpc>
              <a:spcBef>
                <a:spcPts val="0"/>
              </a:spcBef>
              <a:spcAft>
                <a:spcPts val="0"/>
              </a:spcAft>
              <a:buClr>
                <a:srgbClr val="0B49CB"/>
              </a:buClr>
              <a:buSzPts val="4000"/>
              <a:buFont typeface="Arial"/>
              <a:buNone/>
            </a:pPr>
            <a:r>
              <a:rPr lang="en-US" sz="4000">
                <a:solidFill>
                  <a:srgbClr val="0B49CB"/>
                </a:solidFill>
                <a:latin typeface="Arial"/>
                <a:ea typeface="Arial"/>
                <a:cs typeface="Arial"/>
                <a:sym typeface="Arial"/>
              </a:rPr>
              <a:t>Data Collection – </a:t>
            </a:r>
            <a:r>
              <a:rPr lang="en-US" sz="4000">
                <a:solidFill>
                  <a:srgbClr val="0B49CB"/>
                </a:solidFill>
              </a:rPr>
              <a:t>Scraping</a:t>
            </a:r>
            <a:endParaRPr/>
          </a:p>
        </p:txBody>
      </p:sp>
      <p:grpSp>
        <p:nvGrpSpPr>
          <p:cNvPr id="165" name="Google Shape;165;g2e837718f34_0_229"/>
          <p:cNvGrpSpPr/>
          <p:nvPr/>
        </p:nvGrpSpPr>
        <p:grpSpPr>
          <a:xfrm>
            <a:off x="7509568" y="1586327"/>
            <a:ext cx="4407490" cy="4643951"/>
            <a:chOff x="5632317" y="1189775"/>
            <a:chExt cx="3305700" cy="3483050"/>
          </a:xfrm>
        </p:grpSpPr>
        <p:sp>
          <p:nvSpPr>
            <p:cNvPr id="166" name="Google Shape;166;g2e837718f34_0_229"/>
            <p:cNvSpPr/>
            <p:nvPr/>
          </p:nvSpPr>
          <p:spPr>
            <a:xfrm>
              <a:off x="5632317" y="1189775"/>
              <a:ext cx="3305700" cy="669000"/>
            </a:xfrm>
            <a:prstGeom prst="chevron">
              <a:avLst>
                <a:gd fmla="val 50000" name="adj"/>
              </a:avLst>
            </a:prstGeom>
            <a:solidFill>
              <a:srgbClr val="D83729"/>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900">
                  <a:solidFill>
                    <a:srgbClr val="FFFFFF"/>
                  </a:solidFill>
                  <a:latin typeface="Roboto"/>
                  <a:ea typeface="Roboto"/>
                  <a:cs typeface="Roboto"/>
                  <a:sym typeface="Roboto"/>
                </a:rPr>
                <a:t>Parse to DataFrame</a:t>
              </a:r>
              <a:endParaRPr sz="1900">
                <a:solidFill>
                  <a:srgbClr val="FFFFFF"/>
                </a:solidFill>
                <a:latin typeface="Roboto"/>
                <a:ea typeface="Roboto"/>
                <a:cs typeface="Roboto"/>
                <a:sym typeface="Roboto"/>
              </a:endParaRPr>
            </a:p>
          </p:txBody>
        </p:sp>
        <p:sp>
          <p:nvSpPr>
            <p:cNvPr id="167" name="Google Shape;167;g2e837718f34_0_229"/>
            <p:cNvSpPr txBox="1"/>
            <p:nvPr/>
          </p:nvSpPr>
          <p:spPr>
            <a:xfrm>
              <a:off x="6167063" y="2057125"/>
              <a:ext cx="2236200" cy="2615700"/>
            </a:xfrm>
            <a:prstGeom prst="rect">
              <a:avLst/>
            </a:prstGeom>
            <a:noFill/>
            <a:ln>
              <a:noFill/>
            </a:ln>
          </p:spPr>
          <p:txBody>
            <a:bodyPr anchorCtr="0" anchor="t" bIns="121900" lIns="121900" spcFirstLastPara="1" rIns="121900" wrap="square" tIns="121900">
              <a:noAutofit/>
            </a:bodyPr>
            <a:lstStyle/>
            <a:p>
              <a:pPr indent="0" lvl="0" marL="0" rtl="0" algn="l">
                <a:lnSpc>
                  <a:spcPct val="115000"/>
                </a:lnSpc>
                <a:spcBef>
                  <a:spcPts val="0"/>
                </a:spcBef>
                <a:spcAft>
                  <a:spcPts val="0"/>
                </a:spcAft>
                <a:buClr>
                  <a:schemeClr val="dk1"/>
                </a:buClr>
                <a:buSzPts val="1100"/>
                <a:buFont typeface="Arial"/>
                <a:buNone/>
              </a:pPr>
              <a:r>
                <a:rPr lang="en-US" sz="1600">
                  <a:latin typeface="Roboto"/>
                  <a:ea typeface="Roboto"/>
                  <a:cs typeface="Roboto"/>
                  <a:sym typeface="Roboto"/>
                </a:rPr>
                <a:t>The launch data within the HTML table was systematically extracted and organized into a structured format,</a:t>
              </a:r>
              <a:endParaRPr sz="1600">
                <a:latin typeface="Roboto"/>
                <a:ea typeface="Roboto"/>
                <a:cs typeface="Roboto"/>
                <a:sym typeface="Roboto"/>
              </a:endParaRPr>
            </a:p>
            <a:p>
              <a:pPr indent="0" lvl="0" marL="0" rtl="0" algn="l">
                <a:lnSpc>
                  <a:spcPct val="115000"/>
                </a:lnSpc>
                <a:spcBef>
                  <a:spcPts val="0"/>
                </a:spcBef>
                <a:spcAft>
                  <a:spcPts val="0"/>
                </a:spcAft>
                <a:buNone/>
              </a:pPr>
              <a:r>
                <a:rPr lang="en-US" sz="1600">
                  <a:latin typeface="Roboto"/>
                  <a:ea typeface="Roboto"/>
                  <a:cs typeface="Roboto"/>
                  <a:sym typeface="Roboto"/>
                </a:rPr>
                <a:t>resulting in a Pandas DataFrame. This DataFrame provided a convenient and efficient way to analyze and manipulate the launch data for subsequent analysis.</a:t>
              </a:r>
              <a:endParaRPr sz="1600">
                <a:latin typeface="Roboto"/>
                <a:ea typeface="Roboto"/>
                <a:cs typeface="Roboto"/>
                <a:sym typeface="Roboto"/>
              </a:endParaRPr>
            </a:p>
          </p:txBody>
        </p:sp>
      </p:grpSp>
      <p:grpSp>
        <p:nvGrpSpPr>
          <p:cNvPr id="168" name="Google Shape;168;g2e837718f34_0_229"/>
          <p:cNvGrpSpPr/>
          <p:nvPr/>
        </p:nvGrpSpPr>
        <p:grpSpPr>
          <a:xfrm>
            <a:off x="3925507" y="1586327"/>
            <a:ext cx="4407490" cy="4643951"/>
            <a:chOff x="2944204" y="1189775"/>
            <a:chExt cx="3305700" cy="3483050"/>
          </a:xfrm>
        </p:grpSpPr>
        <p:sp>
          <p:nvSpPr>
            <p:cNvPr id="169" name="Google Shape;169;g2e837718f34_0_229"/>
            <p:cNvSpPr/>
            <p:nvPr/>
          </p:nvSpPr>
          <p:spPr>
            <a:xfrm>
              <a:off x="2944204" y="1189775"/>
              <a:ext cx="3305700" cy="669000"/>
            </a:xfrm>
            <a:prstGeom prst="chevron">
              <a:avLst>
                <a:gd fmla="val 50000" name="adj"/>
              </a:avLst>
            </a:prstGeom>
            <a:solidFill>
              <a:srgbClr val="B02B20"/>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900">
                  <a:solidFill>
                    <a:srgbClr val="FFFFFF"/>
                  </a:solidFill>
                  <a:latin typeface="Roboto"/>
                  <a:ea typeface="Roboto"/>
                  <a:cs typeface="Roboto"/>
                  <a:sym typeface="Roboto"/>
                </a:rPr>
                <a:t>Extract from HTML</a:t>
              </a:r>
              <a:endParaRPr sz="1900">
                <a:solidFill>
                  <a:srgbClr val="FFFFFF"/>
                </a:solidFill>
                <a:latin typeface="Roboto"/>
                <a:ea typeface="Roboto"/>
                <a:cs typeface="Roboto"/>
                <a:sym typeface="Roboto"/>
              </a:endParaRPr>
            </a:p>
          </p:txBody>
        </p:sp>
        <p:sp>
          <p:nvSpPr>
            <p:cNvPr id="170" name="Google Shape;170;g2e837718f34_0_229"/>
            <p:cNvSpPr txBox="1"/>
            <p:nvPr/>
          </p:nvSpPr>
          <p:spPr>
            <a:xfrm>
              <a:off x="3478949" y="2057125"/>
              <a:ext cx="2236200" cy="2615700"/>
            </a:xfrm>
            <a:prstGeom prst="rect">
              <a:avLst/>
            </a:prstGeom>
            <a:noFill/>
            <a:ln>
              <a:noFill/>
            </a:ln>
          </p:spPr>
          <p:txBody>
            <a:bodyPr anchorCtr="0" anchor="t" bIns="121900" lIns="121900" spcFirstLastPara="1" rIns="121900" wrap="square" tIns="121900">
              <a:noAutofit/>
            </a:bodyPr>
            <a:lstStyle/>
            <a:p>
              <a:pPr indent="0" lvl="0" marL="0" rtl="0" algn="l">
                <a:lnSpc>
                  <a:spcPct val="115000"/>
                </a:lnSpc>
                <a:spcBef>
                  <a:spcPts val="0"/>
                </a:spcBef>
                <a:spcAft>
                  <a:spcPts val="0"/>
                </a:spcAft>
                <a:buClr>
                  <a:schemeClr val="dk1"/>
                </a:buClr>
                <a:buSzPts val="1100"/>
                <a:buFont typeface="Arial"/>
                <a:buNone/>
              </a:pPr>
              <a:r>
                <a:rPr lang="en-US" sz="1600">
                  <a:latin typeface="Roboto"/>
                  <a:ea typeface="Roboto"/>
                  <a:cs typeface="Roboto"/>
                  <a:sym typeface="Roboto"/>
                </a:rPr>
                <a:t>The HTML content was parsed to identify the table containing launch data.</a:t>
              </a:r>
              <a:endParaRPr sz="1600">
                <a:latin typeface="Roboto"/>
                <a:ea typeface="Roboto"/>
                <a:cs typeface="Roboto"/>
                <a:sym typeface="Roboto"/>
              </a:endParaRPr>
            </a:p>
            <a:p>
              <a:pPr indent="0" lvl="0" marL="0" rtl="0" algn="l">
                <a:lnSpc>
                  <a:spcPct val="115000"/>
                </a:lnSpc>
                <a:spcBef>
                  <a:spcPts val="0"/>
                </a:spcBef>
                <a:spcAft>
                  <a:spcPts val="0"/>
                </a:spcAft>
                <a:buNone/>
              </a:pPr>
              <a:r>
                <a:rPr lang="en-US" sz="1600">
                  <a:latin typeface="Roboto"/>
                  <a:ea typeface="Roboto"/>
                  <a:cs typeface="Roboto"/>
                  <a:sym typeface="Roboto"/>
                </a:rPr>
                <a:t>The header row of this table was then extracted, providing the column names that would define the structure of the dataset.</a:t>
              </a:r>
              <a:endParaRPr sz="1600">
                <a:latin typeface="Roboto"/>
                <a:ea typeface="Roboto"/>
                <a:cs typeface="Roboto"/>
                <a:sym typeface="Roboto"/>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4" name="Shape 174"/>
        <p:cNvGrpSpPr/>
        <p:nvPr/>
      </p:nvGrpSpPr>
      <p:grpSpPr>
        <a:xfrm>
          <a:off x="0" y="0"/>
          <a:ext cx="0" cy="0"/>
          <a:chOff x="0" y="0"/>
          <a:chExt cx="0" cy="0"/>
        </a:xfrm>
      </p:grpSpPr>
      <p:grpSp>
        <p:nvGrpSpPr>
          <p:cNvPr id="175" name="Google Shape;175;g2e837718f34_0_248"/>
          <p:cNvGrpSpPr/>
          <p:nvPr/>
        </p:nvGrpSpPr>
        <p:grpSpPr>
          <a:xfrm>
            <a:off x="0" y="1586613"/>
            <a:ext cx="4729082" cy="4643665"/>
            <a:chOff x="0" y="1189989"/>
            <a:chExt cx="3546900" cy="3482836"/>
          </a:xfrm>
        </p:grpSpPr>
        <p:sp>
          <p:nvSpPr>
            <p:cNvPr id="176" name="Google Shape;176;g2e837718f34_0_248"/>
            <p:cNvSpPr/>
            <p:nvPr/>
          </p:nvSpPr>
          <p:spPr>
            <a:xfrm>
              <a:off x="0" y="1189989"/>
              <a:ext cx="3546900" cy="669000"/>
            </a:xfrm>
            <a:prstGeom prst="homePlate">
              <a:avLst>
                <a:gd fmla="val 50000" name="adj"/>
              </a:avLst>
            </a:prstGeom>
            <a:solidFill>
              <a:srgbClr val="801F17"/>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900">
                  <a:solidFill>
                    <a:srgbClr val="FFFFFF"/>
                  </a:solidFill>
                  <a:latin typeface="Roboto"/>
                  <a:ea typeface="Roboto"/>
                  <a:cs typeface="Roboto"/>
                  <a:sym typeface="Roboto"/>
                </a:rPr>
                <a:t>Initial Exploratory Analysis</a:t>
              </a:r>
              <a:endParaRPr sz="1900">
                <a:solidFill>
                  <a:srgbClr val="FFFFFF"/>
                </a:solidFill>
                <a:latin typeface="Roboto"/>
                <a:ea typeface="Roboto"/>
                <a:cs typeface="Roboto"/>
                <a:sym typeface="Roboto"/>
              </a:endParaRPr>
            </a:p>
          </p:txBody>
        </p:sp>
        <p:sp>
          <p:nvSpPr>
            <p:cNvPr id="177" name="Google Shape;177;g2e837718f34_0_248"/>
            <p:cNvSpPr txBox="1"/>
            <p:nvPr/>
          </p:nvSpPr>
          <p:spPr>
            <a:xfrm>
              <a:off x="655361" y="2057125"/>
              <a:ext cx="2236200" cy="2615700"/>
            </a:xfrm>
            <a:prstGeom prst="rect">
              <a:avLst/>
            </a:prstGeom>
            <a:noFill/>
            <a:ln>
              <a:noFill/>
            </a:ln>
          </p:spPr>
          <p:txBody>
            <a:bodyPr anchorCtr="0" anchor="t" bIns="121900" lIns="121900" spcFirstLastPara="1" rIns="121900" wrap="square" tIns="121900">
              <a:noAutofit/>
            </a:bodyPr>
            <a:lstStyle/>
            <a:p>
              <a:pPr indent="0" lvl="0" marL="0" rtl="0" algn="l">
                <a:lnSpc>
                  <a:spcPct val="115000"/>
                </a:lnSpc>
                <a:spcBef>
                  <a:spcPts val="0"/>
                </a:spcBef>
                <a:spcAft>
                  <a:spcPts val="0"/>
                </a:spcAft>
                <a:buClr>
                  <a:schemeClr val="dk1"/>
                </a:buClr>
                <a:buSzPts val="1100"/>
                <a:buFont typeface="Arial"/>
                <a:buNone/>
              </a:pPr>
              <a:r>
                <a:rPr lang="en-US" sz="1600">
                  <a:latin typeface="Roboto"/>
                  <a:ea typeface="Roboto"/>
                  <a:cs typeface="Roboto"/>
                  <a:sym typeface="Roboto"/>
                </a:rPr>
                <a:t>A preliminary exploration of the Falcon 9 launch dataset was conducted to gain insights into its structure,</a:t>
              </a:r>
              <a:endParaRPr sz="1600">
                <a:latin typeface="Roboto"/>
                <a:ea typeface="Roboto"/>
                <a:cs typeface="Roboto"/>
                <a:sym typeface="Roboto"/>
              </a:endParaRPr>
            </a:p>
            <a:p>
              <a:pPr indent="0" lvl="0" marL="0" rtl="0" algn="l">
                <a:lnSpc>
                  <a:spcPct val="115000"/>
                </a:lnSpc>
                <a:spcBef>
                  <a:spcPts val="0"/>
                </a:spcBef>
                <a:spcAft>
                  <a:spcPts val="0"/>
                </a:spcAft>
                <a:buNone/>
              </a:pPr>
              <a:r>
                <a:rPr lang="en-US" sz="1600">
                  <a:latin typeface="Roboto"/>
                  <a:ea typeface="Roboto"/>
                  <a:cs typeface="Roboto"/>
                  <a:sym typeface="Roboto"/>
                </a:rPr>
                <a:t>patterns, and potential relationships. This included examining descriptive statistics, distributions of key variables, and identifying potential outliers or anomalies.</a:t>
              </a:r>
              <a:endParaRPr sz="1600">
                <a:latin typeface="Roboto"/>
                <a:ea typeface="Roboto"/>
                <a:cs typeface="Roboto"/>
                <a:sym typeface="Roboto"/>
              </a:endParaRPr>
            </a:p>
          </p:txBody>
        </p:sp>
      </p:grpSp>
      <p:sp>
        <p:nvSpPr>
          <p:cNvPr id="178" name="Google Shape;178;g2e837718f34_0_248"/>
          <p:cNvSpPr txBox="1"/>
          <p:nvPr>
            <p:ph idx="12" type="sldNum"/>
          </p:nvPr>
        </p:nvSpPr>
        <p:spPr>
          <a:xfrm>
            <a:off x="8714772" y="6025573"/>
            <a:ext cx="2743200" cy="4017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79" name="Google Shape;179;g2e837718f34_0_248"/>
          <p:cNvSpPr txBox="1"/>
          <p:nvPr>
            <p:ph idx="1" type="body"/>
          </p:nvPr>
        </p:nvSpPr>
        <p:spPr>
          <a:xfrm>
            <a:off x="425525" y="6575175"/>
            <a:ext cx="10688100" cy="549000"/>
          </a:xfrm>
          <a:prstGeom prst="rect">
            <a:avLst/>
          </a:prstGeom>
          <a:noFill/>
          <a:ln>
            <a:noFill/>
          </a:ln>
        </p:spPr>
        <p:txBody>
          <a:bodyPr anchorCtr="0" anchor="t" bIns="45700" lIns="91425" spcFirstLastPara="1" rIns="91425" wrap="square" tIns="45700">
            <a:normAutofit/>
          </a:bodyPr>
          <a:lstStyle/>
          <a:p>
            <a:pPr indent="0" lvl="0" marL="177800" marR="0" rtl="0" algn="l">
              <a:lnSpc>
                <a:spcPct val="90000"/>
              </a:lnSpc>
              <a:spcBef>
                <a:spcPts val="1000"/>
              </a:spcBef>
              <a:spcAft>
                <a:spcPts val="0"/>
              </a:spcAft>
              <a:buClr>
                <a:schemeClr val="dk1"/>
              </a:buClr>
              <a:buSzPts val="2800"/>
              <a:buFont typeface="Arial"/>
              <a:buNone/>
            </a:pPr>
            <a:r>
              <a:rPr lang="en-US" sz="1200">
                <a:solidFill>
                  <a:srgbClr val="292929"/>
                </a:solidFill>
              </a:rPr>
              <a:t>https://github.com/jneubauer/ibm-data-science-cert/blob/main/Capstone/Data%20Wrangling.ipynb</a:t>
            </a:r>
            <a:endParaRPr sz="1200">
              <a:solidFill>
                <a:schemeClr val="dk1"/>
              </a:solidFill>
              <a:latin typeface="Calibri"/>
              <a:ea typeface="Calibri"/>
              <a:cs typeface="Calibri"/>
              <a:sym typeface="Calibri"/>
            </a:endParaRPr>
          </a:p>
        </p:txBody>
      </p:sp>
      <p:sp>
        <p:nvSpPr>
          <p:cNvPr id="180" name="Google Shape;180;g2e837718f34_0_248"/>
          <p:cNvSpPr txBox="1"/>
          <p:nvPr/>
        </p:nvSpPr>
        <p:spPr>
          <a:xfrm>
            <a:off x="770011" y="538650"/>
            <a:ext cx="10515600" cy="549000"/>
          </a:xfrm>
          <a:prstGeom prst="rect">
            <a:avLst/>
          </a:prstGeom>
          <a:noFill/>
          <a:ln>
            <a:noFill/>
          </a:ln>
        </p:spPr>
        <p:txBody>
          <a:bodyPr anchorCtr="0" anchor="ctr" bIns="45700" lIns="91425" spcFirstLastPara="1" rIns="91425" wrap="square" tIns="45700">
            <a:normAutofit lnSpcReduction="20000"/>
          </a:bodyPr>
          <a:lstStyle/>
          <a:p>
            <a:pPr indent="0" lvl="0" marL="0" marR="0" rtl="0" algn="l">
              <a:lnSpc>
                <a:spcPct val="90000"/>
              </a:lnSpc>
              <a:spcBef>
                <a:spcPts val="0"/>
              </a:spcBef>
              <a:spcAft>
                <a:spcPts val="0"/>
              </a:spcAft>
              <a:buClr>
                <a:srgbClr val="0B49CB"/>
              </a:buClr>
              <a:buSzPts val="4000"/>
              <a:buFont typeface="Arial"/>
              <a:buNone/>
            </a:pPr>
            <a:r>
              <a:rPr lang="en-US" sz="4000">
                <a:solidFill>
                  <a:srgbClr val="0B49CB"/>
                </a:solidFill>
                <a:latin typeface="Arial"/>
                <a:ea typeface="Arial"/>
                <a:cs typeface="Arial"/>
                <a:sym typeface="Arial"/>
              </a:rPr>
              <a:t>Data </a:t>
            </a:r>
            <a:r>
              <a:rPr lang="en-US" sz="4000">
                <a:solidFill>
                  <a:srgbClr val="0B49CB"/>
                </a:solidFill>
              </a:rPr>
              <a:t>Wrangling</a:t>
            </a:r>
            <a:endParaRPr/>
          </a:p>
        </p:txBody>
      </p:sp>
      <p:grpSp>
        <p:nvGrpSpPr>
          <p:cNvPr id="181" name="Google Shape;181;g2e837718f34_0_248"/>
          <p:cNvGrpSpPr/>
          <p:nvPr/>
        </p:nvGrpSpPr>
        <p:grpSpPr>
          <a:xfrm>
            <a:off x="7509568" y="1586327"/>
            <a:ext cx="4407490" cy="4643951"/>
            <a:chOff x="5632317" y="1189775"/>
            <a:chExt cx="3305700" cy="3483050"/>
          </a:xfrm>
        </p:grpSpPr>
        <p:sp>
          <p:nvSpPr>
            <p:cNvPr id="182" name="Google Shape;182;g2e837718f34_0_248"/>
            <p:cNvSpPr/>
            <p:nvPr/>
          </p:nvSpPr>
          <p:spPr>
            <a:xfrm>
              <a:off x="5632317" y="1189775"/>
              <a:ext cx="3305700" cy="669000"/>
            </a:xfrm>
            <a:prstGeom prst="chevron">
              <a:avLst>
                <a:gd fmla="val 50000" name="adj"/>
              </a:avLst>
            </a:prstGeom>
            <a:solidFill>
              <a:srgbClr val="D83729"/>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900">
                  <a:solidFill>
                    <a:srgbClr val="FFFFFF"/>
                  </a:solidFill>
                  <a:latin typeface="Roboto"/>
                  <a:ea typeface="Roboto"/>
                  <a:cs typeface="Roboto"/>
                  <a:sym typeface="Roboto"/>
                </a:rPr>
                <a:t>Create Landing Outcome Label</a:t>
              </a:r>
              <a:endParaRPr sz="1900">
                <a:solidFill>
                  <a:srgbClr val="FFFFFF"/>
                </a:solidFill>
                <a:latin typeface="Roboto"/>
                <a:ea typeface="Roboto"/>
                <a:cs typeface="Roboto"/>
                <a:sym typeface="Roboto"/>
              </a:endParaRPr>
            </a:p>
          </p:txBody>
        </p:sp>
        <p:sp>
          <p:nvSpPr>
            <p:cNvPr id="183" name="Google Shape;183;g2e837718f34_0_248"/>
            <p:cNvSpPr txBox="1"/>
            <p:nvPr/>
          </p:nvSpPr>
          <p:spPr>
            <a:xfrm>
              <a:off x="6167063" y="2057125"/>
              <a:ext cx="2236200" cy="2615700"/>
            </a:xfrm>
            <a:prstGeom prst="rect">
              <a:avLst/>
            </a:prstGeom>
            <a:noFill/>
            <a:ln>
              <a:noFill/>
            </a:ln>
          </p:spPr>
          <p:txBody>
            <a:bodyPr anchorCtr="0" anchor="t" bIns="121900" lIns="121900" spcFirstLastPara="1" rIns="121900" wrap="square" tIns="121900">
              <a:noAutofit/>
            </a:bodyPr>
            <a:lstStyle/>
            <a:p>
              <a:pPr indent="0" lvl="0" marL="0" rtl="0" algn="l">
                <a:lnSpc>
                  <a:spcPct val="115000"/>
                </a:lnSpc>
                <a:spcBef>
                  <a:spcPts val="0"/>
                </a:spcBef>
                <a:spcAft>
                  <a:spcPts val="0"/>
                </a:spcAft>
                <a:buClr>
                  <a:schemeClr val="dk1"/>
                </a:buClr>
                <a:buSzPts val="1100"/>
                <a:buFont typeface="Arial"/>
                <a:buNone/>
              </a:pPr>
              <a:r>
                <a:rPr lang="en-US" sz="1600">
                  <a:latin typeface="Roboto"/>
                  <a:ea typeface="Roboto"/>
                  <a:cs typeface="Roboto"/>
                  <a:sym typeface="Roboto"/>
                </a:rPr>
                <a:t> A new categorical variable,</a:t>
              </a:r>
              <a:endParaRPr sz="1600">
                <a:latin typeface="Roboto"/>
                <a:ea typeface="Roboto"/>
                <a:cs typeface="Roboto"/>
                <a:sym typeface="Roboto"/>
              </a:endParaRPr>
            </a:p>
            <a:p>
              <a:pPr indent="0" lvl="0" marL="0" rtl="0" algn="l">
                <a:lnSpc>
                  <a:spcPct val="115000"/>
                </a:lnSpc>
                <a:spcBef>
                  <a:spcPts val="0"/>
                </a:spcBef>
                <a:spcAft>
                  <a:spcPts val="0"/>
                </a:spcAft>
                <a:buNone/>
              </a:pPr>
              <a:r>
                <a:rPr lang="en-US" sz="1600">
                  <a:latin typeface="Roboto"/>
                  <a:ea typeface="Roboto"/>
                  <a:cs typeface="Roboto"/>
                  <a:sym typeface="Roboto"/>
                </a:rPr>
                <a:t>"Landing Outcome," was derived from the existing "Outcome" column. This involved categorizing the various outcome descriptions into distinct landing success or failure labels, simplifying analysis and visualization.</a:t>
              </a:r>
              <a:endParaRPr sz="1600">
                <a:latin typeface="Roboto"/>
                <a:ea typeface="Roboto"/>
                <a:cs typeface="Roboto"/>
                <a:sym typeface="Roboto"/>
              </a:endParaRPr>
            </a:p>
          </p:txBody>
        </p:sp>
      </p:grpSp>
      <p:grpSp>
        <p:nvGrpSpPr>
          <p:cNvPr id="184" name="Google Shape;184;g2e837718f34_0_248"/>
          <p:cNvGrpSpPr/>
          <p:nvPr/>
        </p:nvGrpSpPr>
        <p:grpSpPr>
          <a:xfrm>
            <a:off x="3925507" y="1586327"/>
            <a:ext cx="4407490" cy="4643951"/>
            <a:chOff x="2944204" y="1189775"/>
            <a:chExt cx="3305700" cy="3483050"/>
          </a:xfrm>
        </p:grpSpPr>
        <p:sp>
          <p:nvSpPr>
            <p:cNvPr id="185" name="Google Shape;185;g2e837718f34_0_248"/>
            <p:cNvSpPr/>
            <p:nvPr/>
          </p:nvSpPr>
          <p:spPr>
            <a:xfrm>
              <a:off x="2944204" y="1189775"/>
              <a:ext cx="3305700" cy="669000"/>
            </a:xfrm>
            <a:prstGeom prst="chevron">
              <a:avLst>
                <a:gd fmla="val 50000" name="adj"/>
              </a:avLst>
            </a:prstGeom>
            <a:solidFill>
              <a:srgbClr val="B02B20"/>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900">
                  <a:solidFill>
                    <a:srgbClr val="FFFFFF"/>
                  </a:solidFill>
                  <a:latin typeface="Roboto"/>
                  <a:ea typeface="Roboto"/>
                  <a:cs typeface="Roboto"/>
                  <a:sym typeface="Roboto"/>
                </a:rPr>
                <a:t>Calculate SUmmary Statistics</a:t>
              </a:r>
              <a:endParaRPr sz="1900">
                <a:solidFill>
                  <a:srgbClr val="FFFFFF"/>
                </a:solidFill>
                <a:latin typeface="Roboto"/>
                <a:ea typeface="Roboto"/>
                <a:cs typeface="Roboto"/>
                <a:sym typeface="Roboto"/>
              </a:endParaRPr>
            </a:p>
          </p:txBody>
        </p:sp>
        <p:sp>
          <p:nvSpPr>
            <p:cNvPr id="186" name="Google Shape;186;g2e837718f34_0_248"/>
            <p:cNvSpPr txBox="1"/>
            <p:nvPr/>
          </p:nvSpPr>
          <p:spPr>
            <a:xfrm>
              <a:off x="3478949" y="2057125"/>
              <a:ext cx="2236200" cy="2615700"/>
            </a:xfrm>
            <a:prstGeom prst="rect">
              <a:avLst/>
            </a:prstGeom>
            <a:noFill/>
            <a:ln>
              <a:noFill/>
            </a:ln>
          </p:spPr>
          <p:txBody>
            <a:bodyPr anchorCtr="0" anchor="t" bIns="121900" lIns="121900" spcFirstLastPara="1" rIns="121900" wrap="square" tIns="121900">
              <a:noAutofit/>
            </a:bodyPr>
            <a:lstStyle/>
            <a:p>
              <a:pPr indent="0" lvl="0" marL="0" rtl="0" algn="l">
                <a:lnSpc>
                  <a:spcPct val="115000"/>
                </a:lnSpc>
                <a:spcBef>
                  <a:spcPts val="0"/>
                </a:spcBef>
                <a:spcAft>
                  <a:spcPts val="0"/>
                </a:spcAft>
                <a:buNone/>
              </a:pPr>
              <a:r>
                <a:rPr lang="en-US" sz="1600">
                  <a:latin typeface="Roboto"/>
                  <a:ea typeface="Roboto"/>
                  <a:cs typeface="Roboto"/>
                  <a:sym typeface="Roboto"/>
                </a:rPr>
                <a:t>Aggregate calculations were performed to summarize launches per site, occurrences of each orbit type, and mission outcomes by orbit type. This step provided a higher-level view of launch patterns and potential correlations.</a:t>
              </a:r>
              <a:endParaRPr sz="1600">
                <a:latin typeface="Roboto"/>
                <a:ea typeface="Roboto"/>
                <a:cs typeface="Roboto"/>
                <a:sym typeface="Roboto"/>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0" name="Shape 190"/>
        <p:cNvGrpSpPr/>
        <p:nvPr/>
      </p:nvGrpSpPr>
      <p:grpSpPr>
        <a:xfrm>
          <a:off x="0" y="0"/>
          <a:ext cx="0" cy="0"/>
          <a:chOff x="0" y="0"/>
          <a:chExt cx="0" cy="0"/>
        </a:xfrm>
      </p:grpSpPr>
      <p:sp>
        <p:nvSpPr>
          <p:cNvPr id="191" name="Google Shape;191;p11"/>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92" name="Google Shape;192;p11"/>
          <p:cNvSpPr txBox="1"/>
          <p:nvPr>
            <p:ph idx="1" type="body"/>
          </p:nvPr>
        </p:nvSpPr>
        <p:spPr>
          <a:xfrm>
            <a:off x="770010" y="1825625"/>
            <a:ext cx="9745589" cy="4351338"/>
          </a:xfrm>
          <a:prstGeom prst="rect">
            <a:avLst/>
          </a:prstGeom>
          <a:noFill/>
          <a:ln>
            <a:noFill/>
          </a:ln>
        </p:spPr>
        <p:txBody>
          <a:bodyPr anchorCtr="0" anchor="t" bIns="45700" lIns="91425" spcFirstLastPara="1" rIns="91425" wrap="square" tIns="45700">
            <a:noAutofit/>
          </a:bodyPr>
          <a:lstStyle/>
          <a:p>
            <a:pPr indent="-317500" lvl="0" marL="457200" rtl="0" algn="l">
              <a:lnSpc>
                <a:spcPct val="100000"/>
              </a:lnSpc>
              <a:spcBef>
                <a:spcPts val="1400"/>
              </a:spcBef>
              <a:spcAft>
                <a:spcPts val="0"/>
              </a:spcAft>
              <a:buClr>
                <a:srgbClr val="292929"/>
              </a:buClr>
              <a:buSzPts val="1400"/>
              <a:buChar char="•"/>
            </a:pPr>
            <a:r>
              <a:rPr b="1" lang="en-US">
                <a:solidFill>
                  <a:schemeClr val="dk1"/>
                </a:solidFill>
              </a:rPr>
              <a:t>Launch Site Diversity</a:t>
            </a:r>
            <a:r>
              <a:rPr lang="en-US">
                <a:solidFill>
                  <a:schemeClr val="dk1"/>
                </a:solidFill>
              </a:rPr>
              <a:t>: Identified all unique launch sites used for SpaceX missions.</a:t>
            </a:r>
            <a:endParaRPr>
              <a:solidFill>
                <a:schemeClr val="dk1"/>
              </a:solidFill>
            </a:endParaRPr>
          </a:p>
          <a:p>
            <a:pPr indent="-317500" lvl="0" marL="457200" rtl="0" algn="l">
              <a:lnSpc>
                <a:spcPct val="100000"/>
              </a:lnSpc>
              <a:spcBef>
                <a:spcPts val="0"/>
              </a:spcBef>
              <a:spcAft>
                <a:spcPts val="0"/>
              </a:spcAft>
              <a:buClr>
                <a:srgbClr val="292929"/>
              </a:buClr>
              <a:buSzPts val="1400"/>
              <a:buChar char="•"/>
            </a:pPr>
            <a:r>
              <a:rPr b="1" lang="en-US">
                <a:solidFill>
                  <a:schemeClr val="dk1"/>
                </a:solidFill>
              </a:rPr>
              <a:t>Top CCA Launch Sites</a:t>
            </a:r>
            <a:r>
              <a:rPr lang="en-US">
                <a:solidFill>
                  <a:schemeClr val="dk1"/>
                </a:solidFill>
              </a:rPr>
              <a:t>: Determined the 5 most frequently used launch sites starting with "CCA".</a:t>
            </a:r>
            <a:endParaRPr>
              <a:solidFill>
                <a:schemeClr val="dk1"/>
              </a:solidFill>
            </a:endParaRPr>
          </a:p>
          <a:p>
            <a:pPr indent="-317500" lvl="0" marL="457200" rtl="0" algn="l">
              <a:lnSpc>
                <a:spcPct val="100000"/>
              </a:lnSpc>
              <a:spcBef>
                <a:spcPts val="0"/>
              </a:spcBef>
              <a:spcAft>
                <a:spcPts val="0"/>
              </a:spcAft>
              <a:buClr>
                <a:srgbClr val="292929"/>
              </a:buClr>
              <a:buSzPts val="1400"/>
              <a:buChar char="•"/>
            </a:pPr>
            <a:r>
              <a:rPr b="1" lang="en-US">
                <a:solidFill>
                  <a:schemeClr val="dk1"/>
                </a:solidFill>
              </a:rPr>
              <a:t>NASA Payload Capacity</a:t>
            </a:r>
            <a:r>
              <a:rPr lang="en-US">
                <a:solidFill>
                  <a:schemeClr val="dk1"/>
                </a:solidFill>
              </a:rPr>
              <a:t>: Calculated the total payload mass transported by SpaceX for NASA's Commercial Resupply Services (CRS).</a:t>
            </a:r>
            <a:endParaRPr>
              <a:solidFill>
                <a:schemeClr val="dk1"/>
              </a:solidFill>
            </a:endParaRPr>
          </a:p>
          <a:p>
            <a:pPr indent="-317500" lvl="0" marL="457200" rtl="0" algn="l">
              <a:lnSpc>
                <a:spcPct val="100000"/>
              </a:lnSpc>
              <a:spcBef>
                <a:spcPts val="0"/>
              </a:spcBef>
              <a:spcAft>
                <a:spcPts val="0"/>
              </a:spcAft>
              <a:buClr>
                <a:srgbClr val="292929"/>
              </a:buClr>
              <a:buSzPts val="1400"/>
              <a:buChar char="•"/>
            </a:pPr>
            <a:r>
              <a:rPr b="1" lang="en-US">
                <a:solidFill>
                  <a:schemeClr val="dk1"/>
                </a:solidFill>
              </a:rPr>
              <a:t>F9 v1.1 Performance</a:t>
            </a:r>
            <a:r>
              <a:rPr lang="en-US">
                <a:solidFill>
                  <a:schemeClr val="dk1"/>
                </a:solidFill>
              </a:rPr>
              <a:t>: Analyzed the average payload mass carried by the Falcon 9 v1.1 booster.</a:t>
            </a:r>
            <a:endParaRPr>
              <a:solidFill>
                <a:schemeClr val="dk1"/>
              </a:solidFill>
            </a:endParaRPr>
          </a:p>
          <a:p>
            <a:pPr indent="-317500" lvl="0" marL="457200" rtl="0" algn="l">
              <a:lnSpc>
                <a:spcPct val="100000"/>
              </a:lnSpc>
              <a:spcBef>
                <a:spcPts val="0"/>
              </a:spcBef>
              <a:spcAft>
                <a:spcPts val="0"/>
              </a:spcAft>
              <a:buClr>
                <a:srgbClr val="292929"/>
              </a:buClr>
              <a:buSzPts val="1400"/>
              <a:buChar char="•"/>
            </a:pPr>
            <a:r>
              <a:rPr b="1" lang="en-US">
                <a:solidFill>
                  <a:schemeClr val="dk1"/>
                </a:solidFill>
              </a:rPr>
              <a:t>Ground Pad Landing Milestone</a:t>
            </a:r>
            <a:r>
              <a:rPr lang="en-US">
                <a:solidFill>
                  <a:schemeClr val="dk1"/>
                </a:solidFill>
              </a:rPr>
              <a:t>: Pinpointed the date of the first successful ground pad landing, a significant achievement in reusability.</a:t>
            </a:r>
            <a:endParaRPr>
              <a:solidFill>
                <a:schemeClr val="dk1"/>
              </a:solidFill>
            </a:endParaRPr>
          </a:p>
          <a:p>
            <a:pPr indent="-317500" lvl="0" marL="457200" rtl="0" algn="l">
              <a:lnSpc>
                <a:spcPct val="100000"/>
              </a:lnSpc>
              <a:spcBef>
                <a:spcPts val="0"/>
              </a:spcBef>
              <a:spcAft>
                <a:spcPts val="0"/>
              </a:spcAft>
              <a:buClr>
                <a:srgbClr val="292929"/>
              </a:buClr>
              <a:buSzPts val="1400"/>
              <a:buChar char="•"/>
            </a:pPr>
            <a:r>
              <a:rPr b="1" lang="en-US">
                <a:solidFill>
                  <a:schemeClr val="dk1"/>
                </a:solidFill>
              </a:rPr>
              <a:t>Drone Ship Success &amp; Payload Range</a:t>
            </a:r>
            <a:r>
              <a:rPr lang="en-US">
                <a:solidFill>
                  <a:schemeClr val="dk1"/>
                </a:solidFill>
              </a:rPr>
              <a:t>: Identified boosters successfully landing on drone ships with payloads between 4,000kg and 6,000kg.</a:t>
            </a:r>
            <a:endParaRPr>
              <a:solidFill>
                <a:schemeClr val="dk1"/>
              </a:solidFill>
            </a:endParaRPr>
          </a:p>
          <a:p>
            <a:pPr indent="-317500" lvl="0" marL="457200" rtl="0" algn="l">
              <a:lnSpc>
                <a:spcPct val="100000"/>
              </a:lnSpc>
              <a:spcBef>
                <a:spcPts val="0"/>
              </a:spcBef>
              <a:spcAft>
                <a:spcPts val="0"/>
              </a:spcAft>
              <a:buClr>
                <a:srgbClr val="292929"/>
              </a:buClr>
              <a:buSzPts val="1400"/>
              <a:buChar char="•"/>
            </a:pPr>
            <a:r>
              <a:rPr b="1" lang="en-US">
                <a:solidFill>
                  <a:schemeClr val="dk1"/>
                </a:solidFill>
              </a:rPr>
              <a:t>Mission Outcomes Overview</a:t>
            </a:r>
            <a:r>
              <a:rPr lang="en-US">
                <a:solidFill>
                  <a:schemeClr val="dk1"/>
                </a:solidFill>
              </a:rPr>
              <a:t>: Summarized the total number of successful and failed missions, revealing the overall success rate.</a:t>
            </a:r>
            <a:endParaRPr>
              <a:solidFill>
                <a:schemeClr val="dk1"/>
              </a:solidFill>
            </a:endParaRPr>
          </a:p>
          <a:p>
            <a:pPr indent="-317500" lvl="0" marL="457200" rtl="0" algn="l">
              <a:lnSpc>
                <a:spcPct val="100000"/>
              </a:lnSpc>
              <a:spcBef>
                <a:spcPts val="0"/>
              </a:spcBef>
              <a:spcAft>
                <a:spcPts val="0"/>
              </a:spcAft>
              <a:buClr>
                <a:srgbClr val="292929"/>
              </a:buClr>
              <a:buSzPts val="1400"/>
              <a:buChar char="•"/>
            </a:pPr>
            <a:r>
              <a:rPr b="1" lang="en-US">
                <a:solidFill>
                  <a:schemeClr val="dk1"/>
                </a:solidFill>
              </a:rPr>
              <a:t>Boosters with Highest Payload</a:t>
            </a:r>
            <a:r>
              <a:rPr lang="en-US">
                <a:solidFill>
                  <a:schemeClr val="dk1"/>
                </a:solidFill>
              </a:rPr>
              <a:t>: Highlighted the booster versions capable of carrying the maximum payload mass.</a:t>
            </a:r>
            <a:endParaRPr>
              <a:solidFill>
                <a:schemeClr val="dk1"/>
              </a:solidFill>
            </a:endParaRPr>
          </a:p>
          <a:p>
            <a:pPr indent="-317500" lvl="0" marL="457200" rtl="0" algn="l">
              <a:lnSpc>
                <a:spcPct val="100000"/>
              </a:lnSpc>
              <a:spcBef>
                <a:spcPts val="0"/>
              </a:spcBef>
              <a:spcAft>
                <a:spcPts val="0"/>
              </a:spcAft>
              <a:buClr>
                <a:srgbClr val="292929"/>
              </a:buClr>
              <a:buSzPts val="1400"/>
              <a:buChar char="•"/>
            </a:pPr>
            <a:r>
              <a:rPr b="1" lang="en-US">
                <a:solidFill>
                  <a:schemeClr val="dk1"/>
                </a:solidFill>
              </a:rPr>
              <a:t>2015 Drone Ship Landing Challenges</a:t>
            </a:r>
            <a:r>
              <a:rPr lang="en-US">
                <a:solidFill>
                  <a:schemeClr val="dk1"/>
                </a:solidFill>
              </a:rPr>
              <a:t>: Examined failed drone ship landings in 2015, focusing on booster versions and launch sites.</a:t>
            </a:r>
            <a:endParaRPr>
              <a:solidFill>
                <a:schemeClr val="dk1"/>
              </a:solidFill>
            </a:endParaRPr>
          </a:p>
          <a:p>
            <a:pPr indent="-317500" lvl="0" marL="457200" rtl="0" algn="l">
              <a:lnSpc>
                <a:spcPct val="100000"/>
              </a:lnSpc>
              <a:spcBef>
                <a:spcPts val="0"/>
              </a:spcBef>
              <a:spcAft>
                <a:spcPts val="0"/>
              </a:spcAft>
              <a:buClr>
                <a:srgbClr val="292929"/>
              </a:buClr>
              <a:buSzPts val="1400"/>
              <a:buChar char="•"/>
            </a:pPr>
            <a:r>
              <a:rPr b="1" lang="en-US">
                <a:solidFill>
                  <a:schemeClr val="dk1"/>
                </a:solidFill>
              </a:rPr>
              <a:t>Landing Outcome Trends (2010-2017)</a:t>
            </a:r>
            <a:r>
              <a:rPr lang="en-US">
                <a:solidFill>
                  <a:schemeClr val="dk1"/>
                </a:solidFill>
              </a:rPr>
              <a:t>: Ranked the frequency of different landing outcomes (e.g., drone ship failure, ground pad success) over a specific time period, revealing trends in landing technology.</a:t>
            </a:r>
            <a:endParaRPr sz="2800">
              <a:solidFill>
                <a:schemeClr val="dk1"/>
              </a:solidFill>
              <a:latin typeface="Calibri"/>
              <a:ea typeface="Calibri"/>
              <a:cs typeface="Calibri"/>
              <a:sym typeface="Calibri"/>
            </a:endParaRPr>
          </a:p>
        </p:txBody>
      </p:sp>
      <p:sp>
        <p:nvSpPr>
          <p:cNvPr id="193" name="Google Shape;193;p11"/>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lnSpcReduction="20000"/>
          </a:bodyPr>
          <a:lstStyle/>
          <a:p>
            <a:pPr indent="0" lvl="0" marL="0" marR="0" rtl="0" algn="l">
              <a:lnSpc>
                <a:spcPct val="90000"/>
              </a:lnSpc>
              <a:spcBef>
                <a:spcPts val="0"/>
              </a:spcBef>
              <a:spcAft>
                <a:spcPts val="0"/>
              </a:spcAft>
              <a:buClr>
                <a:srgbClr val="0B49CB"/>
              </a:buClr>
              <a:buSzPts val="4000"/>
              <a:buFont typeface="Arial"/>
              <a:buNone/>
            </a:pPr>
            <a:r>
              <a:rPr lang="en-US" sz="4000">
                <a:solidFill>
                  <a:srgbClr val="0B49CB"/>
                </a:solidFill>
                <a:latin typeface="Arial"/>
                <a:ea typeface="Arial"/>
                <a:cs typeface="Arial"/>
                <a:sym typeface="Arial"/>
              </a:rPr>
              <a:t>EDA with </a:t>
            </a:r>
            <a:r>
              <a:rPr lang="en-US" sz="4000">
                <a:solidFill>
                  <a:srgbClr val="0B49CB"/>
                </a:solidFill>
              </a:rPr>
              <a:t>SQL</a:t>
            </a:r>
            <a:endParaRPr/>
          </a:p>
        </p:txBody>
      </p:sp>
      <p:sp>
        <p:nvSpPr>
          <p:cNvPr id="194" name="Google Shape;194;p11"/>
          <p:cNvSpPr txBox="1"/>
          <p:nvPr>
            <p:ph idx="2" type="body"/>
          </p:nvPr>
        </p:nvSpPr>
        <p:spPr>
          <a:xfrm>
            <a:off x="425525" y="6575175"/>
            <a:ext cx="10688100" cy="549000"/>
          </a:xfrm>
          <a:prstGeom prst="rect">
            <a:avLst/>
          </a:prstGeom>
          <a:noFill/>
          <a:ln>
            <a:noFill/>
          </a:ln>
        </p:spPr>
        <p:txBody>
          <a:bodyPr anchorCtr="0" anchor="t" bIns="45700" lIns="91425" spcFirstLastPara="1" rIns="91425" wrap="square" tIns="45700">
            <a:normAutofit/>
          </a:bodyPr>
          <a:lstStyle/>
          <a:p>
            <a:pPr indent="0" lvl="0" marL="177800" marR="0" rtl="0" algn="l">
              <a:lnSpc>
                <a:spcPct val="90000"/>
              </a:lnSpc>
              <a:spcBef>
                <a:spcPts val="1000"/>
              </a:spcBef>
              <a:spcAft>
                <a:spcPts val="0"/>
              </a:spcAft>
              <a:buClr>
                <a:schemeClr val="dk1"/>
              </a:buClr>
              <a:buSzPts val="2800"/>
              <a:buFont typeface="Arial"/>
              <a:buNone/>
            </a:pPr>
            <a:r>
              <a:rPr lang="en-US" sz="1200">
                <a:solidFill>
                  <a:srgbClr val="292929"/>
                </a:solidFill>
              </a:rPr>
              <a:t>https://github.com/jneubauer/ibm-data-science-cert/blob/main/Capstone/EDA%20with%20SQL.ipynb</a:t>
            </a:r>
            <a:endParaRPr sz="1200">
              <a:solidFill>
                <a:schemeClr val="dk1"/>
              </a:solidFill>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8" name="Shape 198"/>
        <p:cNvGrpSpPr/>
        <p:nvPr/>
      </p:nvGrpSpPr>
      <p:grpSpPr>
        <a:xfrm>
          <a:off x="0" y="0"/>
          <a:ext cx="0" cy="0"/>
          <a:chOff x="0" y="0"/>
          <a:chExt cx="0" cy="0"/>
        </a:xfrm>
      </p:grpSpPr>
      <p:sp>
        <p:nvSpPr>
          <p:cNvPr id="199" name="Google Shape;199;p13"/>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00" name="Google Shape;200;p13"/>
          <p:cNvSpPr txBox="1"/>
          <p:nvPr>
            <p:ph idx="1" type="body"/>
          </p:nvPr>
        </p:nvSpPr>
        <p:spPr>
          <a:xfrm>
            <a:off x="838200" y="1875054"/>
            <a:ext cx="10515600" cy="4351338"/>
          </a:xfrm>
          <a:prstGeom prst="rect">
            <a:avLst/>
          </a:prstGeom>
          <a:noFill/>
          <a:ln>
            <a:noFill/>
          </a:ln>
        </p:spPr>
        <p:txBody>
          <a:bodyPr anchorCtr="0" anchor="t" bIns="45700" lIns="91425" spcFirstLastPara="1" rIns="91425" wrap="square" tIns="45700">
            <a:normAutofit/>
          </a:bodyPr>
          <a:lstStyle/>
          <a:p>
            <a:pPr indent="-342900" lvl="0" marL="457200" rtl="0" algn="l">
              <a:spcBef>
                <a:spcPts val="0"/>
              </a:spcBef>
              <a:spcAft>
                <a:spcPts val="0"/>
              </a:spcAft>
              <a:buClr>
                <a:srgbClr val="292929"/>
              </a:buClr>
              <a:buSzPts val="1800"/>
              <a:buChar char="•"/>
            </a:pPr>
            <a:r>
              <a:rPr b="1" lang="en-US" sz="1800">
                <a:solidFill>
                  <a:schemeClr val="dk1"/>
                </a:solidFill>
              </a:rPr>
              <a:t>Precise Location Pinpointing (Markers): </a:t>
            </a:r>
            <a:r>
              <a:rPr lang="en-US" sz="1800">
                <a:solidFill>
                  <a:schemeClr val="dk1"/>
                </a:solidFill>
              </a:rPr>
              <a:t>Markers precisely identify key locations like launch sites, providing immediate geographical context.</a:t>
            </a:r>
            <a:br>
              <a:rPr lang="en-US" sz="1800">
                <a:solidFill>
                  <a:schemeClr val="dk1"/>
                </a:solidFill>
              </a:rPr>
            </a:br>
            <a:endParaRPr sz="1800">
              <a:solidFill>
                <a:schemeClr val="dk1"/>
              </a:solidFill>
            </a:endParaRPr>
          </a:p>
          <a:p>
            <a:pPr indent="-342900" lvl="0" marL="457200" rtl="0" algn="l">
              <a:spcBef>
                <a:spcPts val="0"/>
              </a:spcBef>
              <a:spcAft>
                <a:spcPts val="0"/>
              </a:spcAft>
              <a:buClr>
                <a:srgbClr val="292929"/>
              </a:buClr>
              <a:buSzPts val="1800"/>
              <a:buChar char="•"/>
            </a:pPr>
            <a:r>
              <a:rPr b="1" lang="en-US" sz="1800">
                <a:solidFill>
                  <a:schemeClr val="dk1"/>
                </a:solidFill>
              </a:rPr>
              <a:t>Highlighting Areas of Interest (Circles):</a:t>
            </a:r>
            <a:r>
              <a:rPr lang="en-US" sz="1800">
                <a:solidFill>
                  <a:schemeClr val="dk1"/>
                </a:solidFill>
              </a:rPr>
              <a:t> Circles emphasize specific regions, such as the NASA Johnson Space Center, visually connecting them to the broader launch data.</a:t>
            </a:r>
            <a:br>
              <a:rPr lang="en-US" sz="1800">
                <a:solidFill>
                  <a:schemeClr val="dk1"/>
                </a:solidFill>
              </a:rPr>
            </a:br>
            <a:endParaRPr sz="1800">
              <a:solidFill>
                <a:schemeClr val="dk1"/>
              </a:solidFill>
            </a:endParaRPr>
          </a:p>
          <a:p>
            <a:pPr indent="-342900" lvl="0" marL="457200" rtl="0" algn="l">
              <a:spcBef>
                <a:spcPts val="0"/>
              </a:spcBef>
              <a:spcAft>
                <a:spcPts val="0"/>
              </a:spcAft>
              <a:buClr>
                <a:srgbClr val="292929"/>
              </a:buClr>
              <a:buSzPts val="1800"/>
              <a:buChar char="•"/>
            </a:pPr>
            <a:r>
              <a:rPr b="1" lang="en-US" sz="1800">
                <a:solidFill>
                  <a:schemeClr val="dk1"/>
                </a:solidFill>
              </a:rPr>
              <a:t>Clustering for Density Visualization (Marker Clusters):</a:t>
            </a:r>
            <a:r>
              <a:rPr lang="en-US" sz="1800">
                <a:solidFill>
                  <a:schemeClr val="dk1"/>
                </a:solidFill>
              </a:rPr>
              <a:t> Marker clusters reveal launch density at specific sites, simplifying the display of numerous launches in a single location.</a:t>
            </a:r>
            <a:br>
              <a:rPr lang="en-US" sz="1800">
                <a:solidFill>
                  <a:schemeClr val="dk1"/>
                </a:solidFill>
              </a:rPr>
            </a:br>
            <a:endParaRPr sz="1800">
              <a:solidFill>
                <a:schemeClr val="dk1"/>
              </a:solidFill>
            </a:endParaRPr>
          </a:p>
          <a:p>
            <a:pPr indent="-342900" lvl="0" marL="457200" rtl="0" algn="l">
              <a:spcBef>
                <a:spcPts val="0"/>
              </a:spcBef>
              <a:spcAft>
                <a:spcPts val="0"/>
              </a:spcAft>
              <a:buClr>
                <a:srgbClr val="292929"/>
              </a:buClr>
              <a:buSzPts val="1800"/>
              <a:buChar char="•"/>
            </a:pPr>
            <a:r>
              <a:rPr b="1" lang="en-US" sz="1800">
                <a:solidFill>
                  <a:schemeClr val="dk1"/>
                </a:solidFill>
              </a:rPr>
              <a:t>Measuring Distances (Lines):</a:t>
            </a:r>
            <a:r>
              <a:rPr lang="en-US" sz="1800">
                <a:solidFill>
                  <a:schemeClr val="dk1"/>
                </a:solidFill>
              </a:rPr>
              <a:t> Lines illustrate distances between points of interest, potentially revealing correlations between launch locations and outcomes.</a:t>
            </a:r>
            <a:endParaRPr sz="1800">
              <a:solidFill>
                <a:schemeClr val="dk1"/>
              </a:solidFill>
              <a:latin typeface="Calibri"/>
              <a:ea typeface="Calibri"/>
              <a:cs typeface="Calibri"/>
              <a:sym typeface="Calibri"/>
            </a:endParaRPr>
          </a:p>
        </p:txBody>
      </p:sp>
      <p:sp>
        <p:nvSpPr>
          <p:cNvPr id="201" name="Google Shape;201;p13"/>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Build an Interactive Map with Folium</a:t>
            </a:r>
            <a:endParaRPr sz="4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05" name="Shape 205"/>
        <p:cNvGrpSpPr/>
        <p:nvPr/>
      </p:nvGrpSpPr>
      <p:grpSpPr>
        <a:xfrm>
          <a:off x="0" y="0"/>
          <a:ext cx="0" cy="0"/>
          <a:chOff x="0" y="0"/>
          <a:chExt cx="0" cy="0"/>
        </a:xfrm>
      </p:grpSpPr>
      <p:sp>
        <p:nvSpPr>
          <p:cNvPr id="206" name="Google Shape;206;p14"/>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07" name="Google Shape;207;p14"/>
          <p:cNvSpPr txBox="1"/>
          <p:nvPr>
            <p:ph idx="1" type="body"/>
          </p:nvPr>
        </p:nvSpPr>
        <p:spPr>
          <a:xfrm>
            <a:off x="770010" y="1825625"/>
            <a:ext cx="9745589" cy="4351338"/>
          </a:xfrm>
          <a:prstGeom prst="rect">
            <a:avLst/>
          </a:prstGeom>
          <a:noFill/>
          <a:ln>
            <a:noFill/>
          </a:ln>
        </p:spPr>
        <p:txBody>
          <a:bodyPr anchorCtr="0" anchor="t" bIns="45700" lIns="91425" spcFirstLastPara="1" rIns="91425" wrap="square" tIns="45700">
            <a:normAutofit/>
          </a:bodyPr>
          <a:lstStyle/>
          <a:p>
            <a:pPr indent="-342900" lvl="0" marL="457200" rtl="0" algn="l">
              <a:spcBef>
                <a:spcPts val="0"/>
              </a:spcBef>
              <a:spcAft>
                <a:spcPts val="0"/>
              </a:spcAft>
              <a:buClr>
                <a:srgbClr val="292929"/>
              </a:buClr>
              <a:buSzPts val="1800"/>
              <a:buChar char="•"/>
            </a:pPr>
            <a:r>
              <a:rPr b="1" lang="en-US" sz="1800">
                <a:solidFill>
                  <a:schemeClr val="dk1"/>
                </a:solidFill>
              </a:rPr>
              <a:t>Site-Specific Launch Distribution (Pie Charts):</a:t>
            </a:r>
            <a:r>
              <a:rPr lang="en-US" sz="1800">
                <a:solidFill>
                  <a:schemeClr val="dk1"/>
                </a:solidFill>
              </a:rPr>
              <a:t>Interactive pie charts reveal the proportion of launches conducted at each site, offering a quick comparison of site usage.</a:t>
            </a:r>
            <a:br>
              <a:rPr lang="en-US" sz="1800">
                <a:solidFill>
                  <a:schemeClr val="dk1"/>
                </a:solidFill>
              </a:rPr>
            </a:br>
            <a:endParaRPr sz="1800">
              <a:solidFill>
                <a:schemeClr val="dk1"/>
              </a:solidFill>
            </a:endParaRPr>
          </a:p>
          <a:p>
            <a:pPr indent="-342900" lvl="0" marL="457200" rtl="0" algn="l">
              <a:spcBef>
                <a:spcPts val="0"/>
              </a:spcBef>
              <a:spcAft>
                <a:spcPts val="0"/>
              </a:spcAft>
              <a:buClr>
                <a:srgbClr val="292929"/>
              </a:buClr>
              <a:buSzPts val="1800"/>
              <a:buChar char="•"/>
            </a:pPr>
            <a:r>
              <a:rPr b="1" lang="en-US" sz="1800">
                <a:solidFill>
                  <a:schemeClr val="dk1"/>
                </a:solidFill>
              </a:rPr>
              <a:t>Outcome vs. Payload Mass Relationship (Scatter Plots):</a:t>
            </a:r>
            <a:r>
              <a:rPr lang="en-US" sz="1800">
                <a:solidFill>
                  <a:schemeClr val="dk1"/>
                </a:solidFill>
              </a:rPr>
              <a:t> Scatter plots, segmented by booster version, dynamically illustrate how payload mass may influence mission outcome, allowing for in-depth analysis and pattern identification.</a:t>
            </a:r>
            <a:endParaRPr sz="1800">
              <a:solidFill>
                <a:schemeClr val="dk1"/>
              </a:solidFill>
              <a:latin typeface="Calibri"/>
              <a:ea typeface="Calibri"/>
              <a:cs typeface="Calibri"/>
              <a:sym typeface="Calibri"/>
            </a:endParaRPr>
          </a:p>
        </p:txBody>
      </p:sp>
      <p:sp>
        <p:nvSpPr>
          <p:cNvPr id="208" name="Google Shape;208;p14"/>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Build a Dashboard with Plotly Dash</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12" name="Shape 212"/>
        <p:cNvGrpSpPr/>
        <p:nvPr/>
      </p:nvGrpSpPr>
      <p:grpSpPr>
        <a:xfrm>
          <a:off x="0" y="0"/>
          <a:ext cx="0" cy="0"/>
          <a:chOff x="0" y="0"/>
          <a:chExt cx="0" cy="0"/>
        </a:xfrm>
      </p:grpSpPr>
      <p:sp>
        <p:nvSpPr>
          <p:cNvPr id="213" name="Google Shape;213;p15"/>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14" name="Google Shape;214;p15"/>
          <p:cNvSpPr txBox="1"/>
          <p:nvPr>
            <p:ph idx="1" type="body"/>
          </p:nvPr>
        </p:nvSpPr>
        <p:spPr>
          <a:xfrm>
            <a:off x="770010" y="1825625"/>
            <a:ext cx="9745589" cy="4351338"/>
          </a:xfrm>
          <a:prstGeom prst="rect">
            <a:avLst/>
          </a:prstGeom>
          <a:noFill/>
          <a:ln>
            <a:noFill/>
          </a:ln>
        </p:spPr>
        <p:txBody>
          <a:bodyPr anchorCtr="0" anchor="t" bIns="45700" lIns="91425" spcFirstLastPara="1" rIns="91425" wrap="square" tIns="45700">
            <a:normAutofit/>
          </a:bodyPr>
          <a:lstStyle/>
          <a:p>
            <a:pPr indent="-342900" lvl="0" marL="457200" rtl="0" algn="l">
              <a:lnSpc>
                <a:spcPct val="90000"/>
              </a:lnSpc>
              <a:spcBef>
                <a:spcPts val="1000"/>
              </a:spcBef>
              <a:spcAft>
                <a:spcPts val="0"/>
              </a:spcAft>
              <a:buClr>
                <a:schemeClr val="dk1"/>
              </a:buClr>
              <a:buSzPts val="1800"/>
              <a:buChar char="●"/>
            </a:pPr>
            <a:r>
              <a:rPr b="1" lang="en-US" sz="1800">
                <a:solidFill>
                  <a:schemeClr val="dk1"/>
                </a:solidFill>
              </a:rPr>
              <a:t>Data Preparation and Transformation:</a:t>
            </a:r>
            <a:r>
              <a:rPr lang="en-US" sz="1800">
                <a:solidFill>
                  <a:schemeClr val="dk1"/>
                </a:solidFill>
              </a:rPr>
              <a:t> Utilizing NumPy and Pandas, we loaded, cleaned, and transformed the SpaceX launch dataset to prepare it for modeling. The data was then split into training and testing sets.</a:t>
            </a:r>
            <a:br>
              <a:rPr lang="en-US" sz="1800">
                <a:solidFill>
                  <a:schemeClr val="dk1"/>
                </a:solidFill>
              </a:rPr>
            </a:br>
            <a:endParaRPr sz="1800">
              <a:solidFill>
                <a:schemeClr val="dk1"/>
              </a:solidFill>
            </a:endParaRPr>
          </a:p>
          <a:p>
            <a:pPr indent="-342900" lvl="0" marL="457200" rtl="0" algn="l">
              <a:lnSpc>
                <a:spcPct val="90000"/>
              </a:lnSpc>
              <a:spcBef>
                <a:spcPts val="0"/>
              </a:spcBef>
              <a:spcAft>
                <a:spcPts val="0"/>
              </a:spcAft>
              <a:buClr>
                <a:schemeClr val="dk1"/>
              </a:buClr>
              <a:buSzPts val="1800"/>
              <a:buChar char="●"/>
            </a:pPr>
            <a:r>
              <a:rPr b="1" lang="en-US" sz="1800">
                <a:solidFill>
                  <a:schemeClr val="dk1"/>
                </a:solidFill>
              </a:rPr>
              <a:t>Model Selection and Hyperparameter Tuning:</a:t>
            </a:r>
            <a:r>
              <a:rPr lang="en-US" sz="1800">
                <a:solidFill>
                  <a:schemeClr val="dk1"/>
                </a:solidFill>
              </a:rPr>
              <a:t> A range of machine learning models were evaluated using GridSearchCV to identify optimal hyperparameters, ensuring a thorough exploration of potential model configurations.</a:t>
            </a:r>
            <a:br>
              <a:rPr lang="en-US" sz="1800">
                <a:solidFill>
                  <a:schemeClr val="dk1"/>
                </a:solidFill>
              </a:rPr>
            </a:br>
            <a:endParaRPr sz="1800">
              <a:solidFill>
                <a:schemeClr val="dk1"/>
              </a:solidFill>
            </a:endParaRPr>
          </a:p>
          <a:p>
            <a:pPr indent="-342900" lvl="0" marL="457200" rtl="0" algn="l">
              <a:lnSpc>
                <a:spcPct val="90000"/>
              </a:lnSpc>
              <a:spcBef>
                <a:spcPts val="0"/>
              </a:spcBef>
              <a:spcAft>
                <a:spcPts val="0"/>
              </a:spcAft>
              <a:buClr>
                <a:schemeClr val="dk1"/>
              </a:buClr>
              <a:buSzPts val="1800"/>
              <a:buChar char="●"/>
            </a:pPr>
            <a:r>
              <a:rPr b="1" lang="en-US" sz="1800">
                <a:solidFill>
                  <a:schemeClr val="dk1"/>
                </a:solidFill>
              </a:rPr>
              <a:t>Model Refinement and Optimization:</a:t>
            </a:r>
            <a:r>
              <a:rPr lang="en-US" sz="1800">
                <a:solidFill>
                  <a:schemeClr val="dk1"/>
                </a:solidFill>
              </a:rPr>
              <a:t> Model performance was iteratively improved through feature engineering and algorithm tuning, focusing on maximizing accuracy as the primary metric.</a:t>
            </a:r>
            <a:br>
              <a:rPr lang="en-US" sz="1800">
                <a:solidFill>
                  <a:schemeClr val="dk1"/>
                </a:solidFill>
              </a:rPr>
            </a:br>
            <a:endParaRPr sz="1800">
              <a:solidFill>
                <a:schemeClr val="dk1"/>
              </a:solidFill>
            </a:endParaRPr>
          </a:p>
          <a:p>
            <a:pPr indent="-342900" lvl="0" marL="457200" rtl="0" algn="l">
              <a:lnSpc>
                <a:spcPct val="90000"/>
              </a:lnSpc>
              <a:spcBef>
                <a:spcPts val="0"/>
              </a:spcBef>
              <a:spcAft>
                <a:spcPts val="0"/>
              </a:spcAft>
              <a:buClr>
                <a:schemeClr val="dk1"/>
              </a:buClr>
              <a:buSzPts val="1800"/>
              <a:buChar char="●"/>
            </a:pPr>
            <a:r>
              <a:rPr b="1" lang="en-US" sz="1800">
                <a:solidFill>
                  <a:schemeClr val="dk1"/>
                </a:solidFill>
              </a:rPr>
              <a:t>Best Model Selection:</a:t>
            </a:r>
            <a:r>
              <a:rPr lang="en-US" sz="1800">
                <a:solidFill>
                  <a:schemeClr val="dk1"/>
                </a:solidFill>
              </a:rPr>
              <a:t> The best-performing classification model was identified based on its accuracy on the testing set, demonstrating its ability to predict launch outcomes effectively.</a:t>
            </a:r>
            <a:endParaRPr sz="1800">
              <a:solidFill>
                <a:srgbClr val="292929"/>
              </a:solidFill>
            </a:endParaRPr>
          </a:p>
        </p:txBody>
      </p:sp>
      <p:sp>
        <p:nvSpPr>
          <p:cNvPr id="215" name="Google Shape;215;p15"/>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Predictive Analysis (Classification)</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20" name="Shape 220"/>
        <p:cNvGrpSpPr/>
        <p:nvPr/>
      </p:nvGrpSpPr>
      <p:grpSpPr>
        <a:xfrm>
          <a:off x="0" y="0"/>
          <a:ext cx="0" cy="0"/>
          <a:chOff x="0" y="0"/>
          <a:chExt cx="0" cy="0"/>
        </a:xfrm>
      </p:grpSpPr>
      <p:pic>
        <p:nvPicPr>
          <p:cNvPr id="221" name="Google Shape;221;p16"/>
          <p:cNvPicPr preferRelativeResize="0"/>
          <p:nvPr/>
        </p:nvPicPr>
        <p:blipFill rotWithShape="1">
          <a:blip r:embed="rId4">
            <a:alphaModFix/>
          </a:blip>
          <a:srcRect b="0" l="50039" r="0" t="0"/>
          <a:stretch/>
        </p:blipFill>
        <p:spPr>
          <a:xfrm>
            <a:off x="7385999" y="3737975"/>
            <a:ext cx="4071974" cy="2535325"/>
          </a:xfrm>
          <a:prstGeom prst="rect">
            <a:avLst/>
          </a:prstGeom>
          <a:noFill/>
          <a:ln>
            <a:noFill/>
          </a:ln>
        </p:spPr>
      </p:pic>
      <p:sp>
        <p:nvSpPr>
          <p:cNvPr id="222" name="Google Shape;222;p16"/>
          <p:cNvSpPr txBox="1"/>
          <p:nvPr/>
        </p:nvSpPr>
        <p:spPr>
          <a:xfrm>
            <a:off x="841125" y="1807302"/>
            <a:ext cx="7068600" cy="4743900"/>
          </a:xfrm>
          <a:prstGeom prst="rect">
            <a:avLst/>
          </a:prstGeom>
          <a:noFill/>
          <a:ln>
            <a:noFill/>
          </a:ln>
        </p:spPr>
        <p:txBody>
          <a:bodyPr anchorCtr="0" anchor="t" bIns="45700" lIns="91425" spcFirstLastPara="1" rIns="91425" wrap="square" tIns="45700">
            <a:noAutofit/>
          </a:bodyPr>
          <a:lstStyle/>
          <a:p>
            <a:pPr indent="-336550" lvl="0" marL="457200" rtl="0" algn="l">
              <a:lnSpc>
                <a:spcPct val="90000"/>
              </a:lnSpc>
              <a:spcBef>
                <a:spcPts val="500"/>
              </a:spcBef>
              <a:spcAft>
                <a:spcPts val="0"/>
              </a:spcAft>
              <a:buClr>
                <a:schemeClr val="dk1"/>
              </a:buClr>
              <a:buSzPts val="1700"/>
              <a:buChar char="●"/>
            </a:pPr>
            <a:r>
              <a:rPr b="1" lang="en-US" sz="1700">
                <a:solidFill>
                  <a:schemeClr val="dk1"/>
                </a:solidFill>
              </a:rPr>
              <a:t>Operational Diversity:</a:t>
            </a:r>
            <a:r>
              <a:rPr lang="en-US" sz="1700">
                <a:solidFill>
                  <a:schemeClr val="dk1"/>
                </a:solidFill>
              </a:rPr>
              <a:t> SpaceX utilizes four distinct launch sites for its missions.</a:t>
            </a:r>
            <a:endParaRPr sz="1700">
              <a:solidFill>
                <a:schemeClr val="dk1"/>
              </a:solidFill>
            </a:endParaRPr>
          </a:p>
          <a:p>
            <a:pPr indent="-336550" lvl="0" marL="457200" rtl="0" algn="l">
              <a:lnSpc>
                <a:spcPct val="90000"/>
              </a:lnSpc>
              <a:spcBef>
                <a:spcPts val="0"/>
              </a:spcBef>
              <a:spcAft>
                <a:spcPts val="0"/>
              </a:spcAft>
              <a:buClr>
                <a:schemeClr val="dk1"/>
              </a:buClr>
              <a:buSzPts val="1700"/>
              <a:buChar char="●"/>
            </a:pPr>
            <a:r>
              <a:rPr b="1" lang="en-US" sz="1700">
                <a:solidFill>
                  <a:schemeClr val="dk1"/>
                </a:solidFill>
              </a:rPr>
              <a:t>Early Partners:</a:t>
            </a:r>
            <a:r>
              <a:rPr lang="en-US" sz="1700">
                <a:solidFill>
                  <a:schemeClr val="dk1"/>
                </a:solidFill>
              </a:rPr>
              <a:t> Initial launches primarily served SpaceX's own needs and NASA missions.</a:t>
            </a:r>
            <a:endParaRPr sz="1700">
              <a:solidFill>
                <a:schemeClr val="dk1"/>
              </a:solidFill>
            </a:endParaRPr>
          </a:p>
          <a:p>
            <a:pPr indent="-336550" lvl="0" marL="457200" rtl="0" algn="l">
              <a:lnSpc>
                <a:spcPct val="90000"/>
              </a:lnSpc>
              <a:spcBef>
                <a:spcPts val="0"/>
              </a:spcBef>
              <a:spcAft>
                <a:spcPts val="0"/>
              </a:spcAft>
              <a:buClr>
                <a:schemeClr val="dk1"/>
              </a:buClr>
              <a:buSzPts val="1700"/>
              <a:buChar char="●"/>
            </a:pPr>
            <a:r>
              <a:rPr b="1" lang="en-US" sz="1700">
                <a:solidFill>
                  <a:schemeClr val="dk1"/>
                </a:solidFill>
              </a:rPr>
              <a:t>Payload Efficiency:</a:t>
            </a:r>
            <a:r>
              <a:rPr lang="en-US" sz="1700">
                <a:solidFill>
                  <a:schemeClr val="dk1"/>
                </a:solidFill>
              </a:rPr>
              <a:t> The Falcon 9 v1.1 booster boasts an average payload capacity of 2,928 kg.</a:t>
            </a:r>
            <a:endParaRPr sz="1700">
              <a:solidFill>
                <a:schemeClr val="dk1"/>
              </a:solidFill>
            </a:endParaRPr>
          </a:p>
          <a:p>
            <a:pPr indent="-336550" lvl="0" marL="457200" rtl="0" algn="l">
              <a:lnSpc>
                <a:spcPct val="90000"/>
              </a:lnSpc>
              <a:spcBef>
                <a:spcPts val="0"/>
              </a:spcBef>
              <a:spcAft>
                <a:spcPts val="0"/>
              </a:spcAft>
              <a:buClr>
                <a:schemeClr val="dk1"/>
              </a:buClr>
              <a:buSzPts val="1700"/>
              <a:buChar char="●"/>
            </a:pPr>
            <a:r>
              <a:rPr b="1" lang="en-US" sz="1700">
                <a:solidFill>
                  <a:schemeClr val="dk1"/>
                </a:solidFill>
              </a:rPr>
              <a:t>Landmark Reusability:</a:t>
            </a:r>
            <a:r>
              <a:rPr lang="en-US" sz="1700">
                <a:solidFill>
                  <a:schemeClr val="dk1"/>
                </a:solidFill>
              </a:rPr>
              <a:t> A major milestone was achieved in 2015 with the first successful landing, five years after the inaugural launch.</a:t>
            </a:r>
            <a:endParaRPr sz="1700">
              <a:solidFill>
                <a:schemeClr val="dk1"/>
              </a:solidFill>
            </a:endParaRPr>
          </a:p>
          <a:p>
            <a:pPr indent="-336550" lvl="0" marL="457200" rtl="0" algn="l">
              <a:lnSpc>
                <a:spcPct val="90000"/>
              </a:lnSpc>
              <a:spcBef>
                <a:spcPts val="0"/>
              </a:spcBef>
              <a:spcAft>
                <a:spcPts val="0"/>
              </a:spcAft>
              <a:buClr>
                <a:schemeClr val="dk1"/>
              </a:buClr>
              <a:buSzPts val="1700"/>
              <a:buChar char="●"/>
            </a:pPr>
            <a:r>
              <a:rPr b="1" lang="en-US" sz="1700">
                <a:solidFill>
                  <a:schemeClr val="dk1"/>
                </a:solidFill>
              </a:rPr>
              <a:t>Payload &amp; Landing Success Correlation:</a:t>
            </a:r>
            <a:r>
              <a:rPr lang="en-US" sz="1700">
                <a:solidFill>
                  <a:schemeClr val="dk1"/>
                </a:solidFill>
              </a:rPr>
              <a:t> A significant number of Falcon 9 boosters successfully landed on drone ships when carrying above-average payloads.</a:t>
            </a:r>
            <a:endParaRPr sz="1700">
              <a:solidFill>
                <a:schemeClr val="dk1"/>
              </a:solidFill>
            </a:endParaRPr>
          </a:p>
          <a:p>
            <a:pPr indent="-336550" lvl="0" marL="457200" rtl="0" algn="l">
              <a:lnSpc>
                <a:spcPct val="90000"/>
              </a:lnSpc>
              <a:spcBef>
                <a:spcPts val="0"/>
              </a:spcBef>
              <a:spcAft>
                <a:spcPts val="0"/>
              </a:spcAft>
              <a:buClr>
                <a:schemeClr val="dk1"/>
              </a:buClr>
              <a:buSzPts val="1700"/>
              <a:buChar char="●"/>
            </a:pPr>
            <a:r>
              <a:rPr b="1" lang="en-US" sz="1700">
                <a:solidFill>
                  <a:schemeClr val="dk1"/>
                </a:solidFill>
              </a:rPr>
              <a:t>Mission Success Rate:</a:t>
            </a:r>
            <a:r>
              <a:rPr lang="en-US" sz="1700">
                <a:solidFill>
                  <a:schemeClr val="dk1"/>
                </a:solidFill>
              </a:rPr>
              <a:t> SpaceX has demonstrated an impressive mission success rate, approaching 100%.</a:t>
            </a:r>
            <a:endParaRPr sz="1700">
              <a:solidFill>
                <a:schemeClr val="dk1"/>
              </a:solidFill>
            </a:endParaRPr>
          </a:p>
          <a:p>
            <a:pPr indent="-336550" lvl="0" marL="457200" rtl="0" algn="l">
              <a:lnSpc>
                <a:spcPct val="90000"/>
              </a:lnSpc>
              <a:spcBef>
                <a:spcPts val="0"/>
              </a:spcBef>
              <a:spcAft>
                <a:spcPts val="0"/>
              </a:spcAft>
              <a:buClr>
                <a:schemeClr val="dk1"/>
              </a:buClr>
              <a:buSzPts val="1700"/>
              <a:buChar char="●"/>
            </a:pPr>
            <a:r>
              <a:rPr b="1" lang="en-US" sz="1700">
                <a:solidFill>
                  <a:schemeClr val="dk1"/>
                </a:solidFill>
              </a:rPr>
              <a:t>Early Landing Challenges:</a:t>
            </a:r>
            <a:r>
              <a:rPr lang="en-US" sz="1700">
                <a:solidFill>
                  <a:schemeClr val="dk1"/>
                </a:solidFill>
              </a:rPr>
              <a:t> Two specific Falcon 9 v1.1 booster versions faced challenges with drone ship landings in 2015.</a:t>
            </a:r>
            <a:endParaRPr sz="1700">
              <a:solidFill>
                <a:schemeClr val="dk1"/>
              </a:solidFill>
            </a:endParaRPr>
          </a:p>
          <a:p>
            <a:pPr indent="-336550" lvl="0" marL="457200" rtl="0" algn="l">
              <a:lnSpc>
                <a:spcPct val="90000"/>
              </a:lnSpc>
              <a:spcBef>
                <a:spcPts val="0"/>
              </a:spcBef>
              <a:spcAft>
                <a:spcPts val="0"/>
              </a:spcAft>
              <a:buClr>
                <a:schemeClr val="dk1"/>
              </a:buClr>
              <a:buSzPts val="1700"/>
              <a:buChar char="●"/>
            </a:pPr>
            <a:r>
              <a:rPr b="1" lang="en-US" sz="1700">
                <a:solidFill>
                  <a:schemeClr val="dk1"/>
                </a:solidFill>
              </a:rPr>
              <a:t>Continuous Improvement in Landing:</a:t>
            </a:r>
            <a:r>
              <a:rPr lang="en-US" sz="1700">
                <a:solidFill>
                  <a:schemeClr val="dk1"/>
                </a:solidFill>
              </a:rPr>
              <a:t> Landing outcomes have shown a positive trend over time, indicating advancements in SpaceX's landing technologies.</a:t>
            </a:r>
            <a:endParaRPr sz="1700">
              <a:solidFill>
                <a:srgbClr val="292929"/>
              </a:solidFill>
            </a:endParaRPr>
          </a:p>
        </p:txBody>
      </p:sp>
      <p:sp>
        <p:nvSpPr>
          <p:cNvPr id="223" name="Google Shape;223;p16"/>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24" name="Google Shape;224;p16"/>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Results</a:t>
            </a:r>
            <a:endParaRPr sz="4000">
              <a:solidFill>
                <a:srgbClr val="0B49CB"/>
              </a:solidFill>
              <a:latin typeface="IBM Plex Mono SemiBold"/>
              <a:ea typeface="IBM Plex Mono SemiBold"/>
              <a:cs typeface="IBM Plex Mono SemiBold"/>
              <a:sym typeface="IBM Plex Mono SemiBold"/>
            </a:endParaRPr>
          </a:p>
        </p:txBody>
      </p:sp>
      <p:pic>
        <p:nvPicPr>
          <p:cNvPr id="225" name="Google Shape;225;p16"/>
          <p:cNvPicPr preferRelativeResize="0"/>
          <p:nvPr/>
        </p:nvPicPr>
        <p:blipFill rotWithShape="1">
          <a:blip r:embed="rId4">
            <a:alphaModFix/>
          </a:blip>
          <a:srcRect b="0" l="0" r="47218" t="0"/>
          <a:stretch/>
        </p:blipFill>
        <p:spPr>
          <a:xfrm>
            <a:off x="7909725" y="1359225"/>
            <a:ext cx="4301875" cy="25353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29" name="Shape 229"/>
        <p:cNvGrpSpPr/>
        <p:nvPr/>
      </p:nvGrpSpPr>
      <p:grpSpPr>
        <a:xfrm>
          <a:off x="0" y="0"/>
          <a:ext cx="0" cy="0"/>
          <a:chOff x="0" y="0"/>
          <a:chExt cx="0" cy="0"/>
        </a:xfrm>
      </p:grpSpPr>
      <p:sp>
        <p:nvSpPr>
          <p:cNvPr id="230" name="Google Shape;230;p17"/>
          <p:cNvSpPr txBox="1"/>
          <p:nvPr/>
        </p:nvSpPr>
        <p:spPr>
          <a:xfrm>
            <a:off x="797970" y="2529746"/>
            <a:ext cx="1058303" cy="369332"/>
          </a:xfrm>
          <a:prstGeom prst="rect">
            <a:avLst/>
          </a:prstGeom>
          <a:solidFill>
            <a:srgbClr val="0948CB"/>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Section 2</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34" name="Shape 234"/>
        <p:cNvGrpSpPr/>
        <p:nvPr/>
      </p:nvGrpSpPr>
      <p:grpSpPr>
        <a:xfrm>
          <a:off x="0" y="0"/>
          <a:ext cx="0" cy="0"/>
          <a:chOff x="0" y="0"/>
          <a:chExt cx="0" cy="0"/>
        </a:xfrm>
      </p:grpSpPr>
      <p:sp>
        <p:nvSpPr>
          <p:cNvPr id="235" name="Google Shape;235;p18"/>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36" name="Google Shape;236;p18"/>
          <p:cNvSpPr txBox="1"/>
          <p:nvPr>
            <p:ph idx="1" type="body"/>
          </p:nvPr>
        </p:nvSpPr>
        <p:spPr>
          <a:xfrm>
            <a:off x="864975" y="2057400"/>
            <a:ext cx="10515600" cy="156570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1400"/>
              </a:spcBef>
              <a:spcAft>
                <a:spcPts val="0"/>
              </a:spcAft>
              <a:buNone/>
            </a:pPr>
            <a:r>
              <a:rPr lang="en-US" sz="1800"/>
              <a:t>Our analysis reveals a strong positive correlation between the number of flights launched from a site and the success rate at that site. This suggests that experience and operational familiarity play a significant role in achieving successful launches.</a:t>
            </a:r>
            <a:endParaRPr sz="1800"/>
          </a:p>
        </p:txBody>
      </p:sp>
      <p:sp>
        <p:nvSpPr>
          <p:cNvPr id="237" name="Google Shape;237;p18"/>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Flight Number vs. Launch Site</a:t>
            </a:r>
            <a:endParaRPr sz="4000">
              <a:solidFill>
                <a:srgbClr val="0B49CB"/>
              </a:solidFill>
              <a:latin typeface="IBM Plex Mono SemiBold"/>
              <a:ea typeface="IBM Plex Mono SemiBold"/>
              <a:cs typeface="IBM Plex Mono SemiBold"/>
              <a:sym typeface="IBM Plex Mono SemiBold"/>
            </a:endParaRPr>
          </a:p>
        </p:txBody>
      </p:sp>
      <p:pic>
        <p:nvPicPr>
          <p:cNvPr id="238" name="Google Shape;238;p18"/>
          <p:cNvPicPr preferRelativeResize="0"/>
          <p:nvPr/>
        </p:nvPicPr>
        <p:blipFill rotWithShape="1">
          <a:blip r:embed="rId4">
            <a:alphaModFix/>
          </a:blip>
          <a:srcRect b="0" l="0" r="0" t="0"/>
          <a:stretch/>
        </p:blipFill>
        <p:spPr>
          <a:xfrm>
            <a:off x="1257715" y="3465565"/>
            <a:ext cx="9676564" cy="2504423"/>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42" name="Shape 242"/>
        <p:cNvGrpSpPr/>
        <p:nvPr/>
      </p:nvGrpSpPr>
      <p:grpSpPr>
        <a:xfrm>
          <a:off x="0" y="0"/>
          <a:ext cx="0" cy="0"/>
          <a:chOff x="0" y="0"/>
          <a:chExt cx="0" cy="0"/>
        </a:xfrm>
      </p:grpSpPr>
      <p:sp>
        <p:nvSpPr>
          <p:cNvPr id="243" name="Google Shape;243;p19"/>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44" name="Google Shape;244;p19"/>
          <p:cNvSpPr txBox="1"/>
          <p:nvPr>
            <p:ph idx="1" type="body"/>
          </p:nvPr>
        </p:nvSpPr>
        <p:spPr>
          <a:xfrm>
            <a:off x="769975" y="2069750"/>
            <a:ext cx="10688100" cy="1099200"/>
          </a:xfrm>
          <a:prstGeom prst="rect">
            <a:avLst/>
          </a:prstGeom>
          <a:noFill/>
          <a:ln>
            <a:noFill/>
          </a:ln>
        </p:spPr>
        <p:txBody>
          <a:bodyPr anchorCtr="0" anchor="t" bIns="45700" lIns="91425" spcFirstLastPara="1" rIns="91425" wrap="square" tIns="45700">
            <a:normAutofit/>
          </a:bodyPr>
          <a:lstStyle/>
          <a:p>
            <a:pPr indent="0" lvl="0" marL="0" rtl="0" algn="l">
              <a:spcBef>
                <a:spcPts val="1400"/>
              </a:spcBef>
              <a:spcAft>
                <a:spcPts val="0"/>
              </a:spcAft>
              <a:buNone/>
            </a:pPr>
            <a:r>
              <a:rPr lang="en-US" sz="1800"/>
              <a:t>At CCAFS SLC 40, launching heavier payloads appears to enhance mission success rates. This insight could be leveraged for strategic planning and resource allocation at this specific launch site.</a:t>
            </a:r>
            <a:endParaRPr sz="1800"/>
          </a:p>
        </p:txBody>
      </p:sp>
      <p:sp>
        <p:nvSpPr>
          <p:cNvPr id="245" name="Google Shape;245;p19"/>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Payload vs. Launch Site</a:t>
            </a:r>
            <a:endParaRPr/>
          </a:p>
        </p:txBody>
      </p:sp>
      <p:pic>
        <p:nvPicPr>
          <p:cNvPr id="246" name="Google Shape;246;p19"/>
          <p:cNvPicPr preferRelativeResize="0"/>
          <p:nvPr/>
        </p:nvPicPr>
        <p:blipFill rotWithShape="1">
          <a:blip r:embed="rId4">
            <a:alphaModFix/>
          </a:blip>
          <a:srcRect b="0" l="0" r="0" t="0"/>
          <a:stretch/>
        </p:blipFill>
        <p:spPr>
          <a:xfrm>
            <a:off x="2659888" y="3393882"/>
            <a:ext cx="6872236" cy="240675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2" name="Shape 92"/>
        <p:cNvGrpSpPr/>
        <p:nvPr/>
      </p:nvGrpSpPr>
      <p:grpSpPr>
        <a:xfrm>
          <a:off x="0" y="0"/>
          <a:ext cx="0" cy="0"/>
          <a:chOff x="0" y="0"/>
          <a:chExt cx="0" cy="0"/>
        </a:xfrm>
      </p:grpSpPr>
      <p:sp>
        <p:nvSpPr>
          <p:cNvPr id="93" name="Google Shape;93;p2"/>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a:t>‹#›</a:t>
            </a:fld>
            <a:endParaRPr/>
          </a:p>
        </p:txBody>
      </p:sp>
      <p:sp>
        <p:nvSpPr>
          <p:cNvPr id="94" name="Google Shape;94;p2"/>
          <p:cNvSpPr txBox="1"/>
          <p:nvPr/>
        </p:nvSpPr>
        <p:spPr>
          <a:xfrm>
            <a:off x="958697" y="2113240"/>
            <a:ext cx="5167086" cy="3320824"/>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Executive Summary</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Introduction</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Methodology</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Results</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Conclusion</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Appendix</a:t>
            </a:r>
            <a:endParaRPr/>
          </a:p>
        </p:txBody>
      </p:sp>
      <p:sp>
        <p:nvSpPr>
          <p:cNvPr id="95" name="Google Shape;95;p2"/>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Outline</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50" name="Shape 250"/>
        <p:cNvGrpSpPr/>
        <p:nvPr/>
      </p:nvGrpSpPr>
      <p:grpSpPr>
        <a:xfrm>
          <a:off x="0" y="0"/>
          <a:ext cx="0" cy="0"/>
          <a:chOff x="0" y="0"/>
          <a:chExt cx="0" cy="0"/>
        </a:xfrm>
      </p:grpSpPr>
      <p:sp>
        <p:nvSpPr>
          <p:cNvPr id="251" name="Google Shape;251;p20"/>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52" name="Google Shape;252;p20"/>
          <p:cNvSpPr txBox="1"/>
          <p:nvPr>
            <p:ph idx="1" type="body"/>
          </p:nvPr>
        </p:nvSpPr>
        <p:spPr>
          <a:xfrm>
            <a:off x="770011" y="2082114"/>
            <a:ext cx="3932238" cy="3811588"/>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Show a bar chart for the success rate of each orbit type</a:t>
            </a:r>
            <a:endParaRPr/>
          </a:p>
          <a:p>
            <a:pPr indent="-88900" lvl="0" marL="228600" marR="0" rtl="0" algn="l">
              <a:lnSpc>
                <a:spcPct val="100000"/>
              </a:lnSpc>
              <a:spcBef>
                <a:spcPts val="140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Show the screenshot of the scatter plot with explanations</a:t>
            </a:r>
            <a:endParaRPr/>
          </a:p>
        </p:txBody>
      </p:sp>
      <p:sp>
        <p:nvSpPr>
          <p:cNvPr id="253" name="Google Shape;253;p20"/>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Success Rate vs. Orbit Type</a:t>
            </a:r>
            <a:endParaRPr sz="4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57" name="Shape 257"/>
        <p:cNvGrpSpPr/>
        <p:nvPr/>
      </p:nvGrpSpPr>
      <p:grpSpPr>
        <a:xfrm>
          <a:off x="0" y="0"/>
          <a:ext cx="0" cy="0"/>
          <a:chOff x="0" y="0"/>
          <a:chExt cx="0" cy="0"/>
        </a:xfrm>
      </p:grpSpPr>
      <p:sp>
        <p:nvSpPr>
          <p:cNvPr id="258" name="Google Shape;258;p21"/>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59" name="Google Shape;259;p21"/>
          <p:cNvSpPr txBox="1"/>
          <p:nvPr>
            <p:ph idx="1" type="body"/>
          </p:nvPr>
        </p:nvSpPr>
        <p:spPr>
          <a:xfrm>
            <a:off x="769975" y="2069750"/>
            <a:ext cx="10515600" cy="106800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1400"/>
              </a:spcBef>
              <a:spcAft>
                <a:spcPts val="0"/>
              </a:spcAft>
              <a:buNone/>
            </a:pPr>
            <a:r>
              <a:rPr lang="en-US" sz="1800"/>
              <a:t>Our analysis reveals that certain orbit types, specifically ES-L1, GEO, HEO, SSO, and VLEO, consistently demonstrate the highest success rates for SpaceX missions. This suggests that these orbits may present more favorable conditions or less inherent risk compared to others.</a:t>
            </a:r>
            <a:endParaRPr sz="1800"/>
          </a:p>
        </p:txBody>
      </p:sp>
      <p:sp>
        <p:nvSpPr>
          <p:cNvPr id="260" name="Google Shape;260;p21"/>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Flight Number vs. Orbit Type</a:t>
            </a:r>
            <a:endParaRPr sz="4000">
              <a:solidFill>
                <a:srgbClr val="0B49CB"/>
              </a:solidFill>
              <a:latin typeface="IBM Plex Mono SemiBold"/>
              <a:ea typeface="IBM Plex Mono SemiBold"/>
              <a:cs typeface="IBM Plex Mono SemiBold"/>
              <a:sym typeface="IBM Plex Mono SemiBold"/>
            </a:endParaRPr>
          </a:p>
        </p:txBody>
      </p:sp>
      <p:pic>
        <p:nvPicPr>
          <p:cNvPr id="261" name="Google Shape;261;p21"/>
          <p:cNvPicPr preferRelativeResize="0"/>
          <p:nvPr/>
        </p:nvPicPr>
        <p:blipFill rotWithShape="1">
          <a:blip r:embed="rId4">
            <a:alphaModFix/>
          </a:blip>
          <a:srcRect b="0" l="0" r="0" t="0"/>
          <a:stretch/>
        </p:blipFill>
        <p:spPr>
          <a:xfrm>
            <a:off x="2737523" y="3137744"/>
            <a:ext cx="6580559" cy="3439266"/>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65" name="Shape 265"/>
        <p:cNvGrpSpPr/>
        <p:nvPr/>
      </p:nvGrpSpPr>
      <p:grpSpPr>
        <a:xfrm>
          <a:off x="0" y="0"/>
          <a:ext cx="0" cy="0"/>
          <a:chOff x="0" y="0"/>
          <a:chExt cx="0" cy="0"/>
        </a:xfrm>
      </p:grpSpPr>
      <p:sp>
        <p:nvSpPr>
          <p:cNvPr id="266" name="Google Shape;266;p22"/>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67" name="Google Shape;267;p22"/>
          <p:cNvSpPr txBox="1"/>
          <p:nvPr>
            <p:ph idx="1" type="body"/>
          </p:nvPr>
        </p:nvSpPr>
        <p:spPr>
          <a:xfrm>
            <a:off x="769975" y="2057400"/>
            <a:ext cx="10515600" cy="1371600"/>
          </a:xfrm>
          <a:prstGeom prst="rect">
            <a:avLst/>
          </a:prstGeom>
          <a:noFill/>
          <a:ln>
            <a:noFill/>
          </a:ln>
        </p:spPr>
        <p:txBody>
          <a:bodyPr anchorCtr="0" anchor="t" bIns="45700" lIns="91425" spcFirstLastPara="1" rIns="91425" wrap="square" tIns="45700">
            <a:normAutofit/>
          </a:bodyPr>
          <a:lstStyle/>
          <a:p>
            <a:pPr indent="0" lvl="0" marL="0" rtl="0" algn="l">
              <a:spcBef>
                <a:spcPts val="1400"/>
              </a:spcBef>
              <a:spcAft>
                <a:spcPts val="0"/>
              </a:spcAft>
              <a:buNone/>
            </a:pPr>
            <a:r>
              <a:rPr lang="en-US" sz="1800">
                <a:solidFill>
                  <a:srgbClr val="292929"/>
                </a:solidFill>
              </a:rPr>
              <a:t>Our analysis reveals that heavier payloads are more frequently associated with successful landings in PO, LEO, and ISS orbits. This suggests that these orbits may offer advantageous conditions or mission profiles for managing the complexities of heavier payloads.</a:t>
            </a:r>
            <a:endParaRPr sz="1800">
              <a:solidFill>
                <a:srgbClr val="292929"/>
              </a:solidFill>
            </a:endParaRPr>
          </a:p>
        </p:txBody>
      </p:sp>
      <p:sp>
        <p:nvSpPr>
          <p:cNvPr id="268" name="Google Shape;268;p22"/>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Payload vs. Orbit Type</a:t>
            </a:r>
            <a:endParaRPr sz="4000">
              <a:solidFill>
                <a:srgbClr val="0B49CB"/>
              </a:solidFill>
              <a:latin typeface="IBM Plex Mono SemiBold"/>
              <a:ea typeface="IBM Plex Mono SemiBold"/>
              <a:cs typeface="IBM Plex Mono SemiBold"/>
              <a:sym typeface="IBM Plex Mono SemiBold"/>
            </a:endParaRPr>
          </a:p>
        </p:txBody>
      </p:sp>
      <p:pic>
        <p:nvPicPr>
          <p:cNvPr id="269" name="Google Shape;269;p22"/>
          <p:cNvPicPr preferRelativeResize="0"/>
          <p:nvPr/>
        </p:nvPicPr>
        <p:blipFill rotWithShape="1">
          <a:blip r:embed="rId4">
            <a:alphaModFix/>
          </a:blip>
          <a:srcRect b="0" l="0" r="0" t="0"/>
          <a:stretch/>
        </p:blipFill>
        <p:spPr>
          <a:xfrm>
            <a:off x="1554689" y="3616875"/>
            <a:ext cx="9082607" cy="20955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73" name="Shape 273"/>
        <p:cNvGrpSpPr/>
        <p:nvPr/>
      </p:nvGrpSpPr>
      <p:grpSpPr>
        <a:xfrm>
          <a:off x="0" y="0"/>
          <a:ext cx="0" cy="0"/>
          <a:chOff x="0" y="0"/>
          <a:chExt cx="0" cy="0"/>
        </a:xfrm>
      </p:grpSpPr>
      <p:sp>
        <p:nvSpPr>
          <p:cNvPr id="274" name="Google Shape;274;p23"/>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75" name="Google Shape;275;p23"/>
          <p:cNvSpPr txBox="1"/>
          <p:nvPr>
            <p:ph idx="1" type="body"/>
          </p:nvPr>
        </p:nvSpPr>
        <p:spPr>
          <a:xfrm>
            <a:off x="769981" y="2069754"/>
            <a:ext cx="10688100" cy="1788300"/>
          </a:xfrm>
          <a:prstGeom prst="rect">
            <a:avLst/>
          </a:prstGeom>
          <a:noFill/>
          <a:ln>
            <a:noFill/>
          </a:ln>
        </p:spPr>
        <p:txBody>
          <a:bodyPr anchorCtr="0" anchor="t" bIns="45700" lIns="91425" spcFirstLastPara="1" rIns="91425" wrap="square" tIns="45700">
            <a:normAutofit/>
          </a:bodyPr>
          <a:lstStyle/>
          <a:p>
            <a:pPr indent="0" lvl="0" marL="0" rtl="0" algn="l">
              <a:spcBef>
                <a:spcPts val="1400"/>
              </a:spcBef>
              <a:spcAft>
                <a:spcPts val="0"/>
              </a:spcAft>
              <a:buNone/>
            </a:pPr>
            <a:r>
              <a:rPr lang="en-US" sz="2200">
                <a:solidFill>
                  <a:srgbClr val="292929"/>
                </a:solidFill>
              </a:rPr>
              <a:t>Our analysis reveals a remarkable upward trend in launch success rates from 2013 to 2020, demonstrating SpaceX's continuous improvement and commitment to reliability.</a:t>
            </a:r>
            <a:endParaRPr sz="2200">
              <a:solidFill>
                <a:srgbClr val="292929"/>
              </a:solidFill>
            </a:endParaRPr>
          </a:p>
        </p:txBody>
      </p:sp>
      <p:sp>
        <p:nvSpPr>
          <p:cNvPr id="276" name="Google Shape;276;p23"/>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Launch Success Yearly Trend</a:t>
            </a:r>
            <a:endParaRPr/>
          </a:p>
        </p:txBody>
      </p:sp>
      <p:pic>
        <p:nvPicPr>
          <p:cNvPr id="277" name="Google Shape;277;p23"/>
          <p:cNvPicPr preferRelativeResize="0"/>
          <p:nvPr/>
        </p:nvPicPr>
        <p:blipFill rotWithShape="1">
          <a:blip r:embed="rId4">
            <a:alphaModFix/>
          </a:blip>
          <a:srcRect b="0" l="0" r="0" t="0"/>
          <a:stretch/>
        </p:blipFill>
        <p:spPr>
          <a:xfrm>
            <a:off x="2875847" y="3078308"/>
            <a:ext cx="6303910" cy="360256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81" name="Shape 281"/>
        <p:cNvGrpSpPr/>
        <p:nvPr/>
      </p:nvGrpSpPr>
      <p:grpSpPr>
        <a:xfrm>
          <a:off x="0" y="0"/>
          <a:ext cx="0" cy="0"/>
          <a:chOff x="0" y="0"/>
          <a:chExt cx="0" cy="0"/>
        </a:xfrm>
      </p:grpSpPr>
      <p:sp>
        <p:nvSpPr>
          <p:cNvPr id="282" name="Google Shape;282;p24"/>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83" name="Google Shape;283;p24"/>
          <p:cNvSpPr txBox="1"/>
          <p:nvPr>
            <p:ph idx="1" type="body"/>
          </p:nvPr>
        </p:nvSpPr>
        <p:spPr>
          <a:xfrm>
            <a:off x="769999" y="1825625"/>
            <a:ext cx="10515600" cy="160350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1400"/>
              </a:spcBef>
              <a:spcAft>
                <a:spcPts val="0"/>
              </a:spcAft>
              <a:buNone/>
            </a:pPr>
            <a:r>
              <a:rPr lang="en-US" sz="2200">
                <a:solidFill>
                  <a:srgbClr val="292929"/>
                </a:solidFill>
              </a:rPr>
              <a:t>By leveraging the DISTINCT keyword in our SQL query, we extracted the complete list of unique locations from which SpaceX has launched missions, showcasing the breadth of their global operations.</a:t>
            </a:r>
            <a:endParaRPr/>
          </a:p>
        </p:txBody>
      </p:sp>
      <p:sp>
        <p:nvSpPr>
          <p:cNvPr id="284" name="Google Shape;284;p24"/>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All Launch Site Names</a:t>
            </a:r>
            <a:endParaRPr/>
          </a:p>
        </p:txBody>
      </p:sp>
      <p:pic>
        <p:nvPicPr>
          <p:cNvPr id="285" name="Google Shape;285;p24"/>
          <p:cNvPicPr preferRelativeResize="0"/>
          <p:nvPr/>
        </p:nvPicPr>
        <p:blipFill rotWithShape="1">
          <a:blip r:embed="rId4">
            <a:alphaModFix/>
          </a:blip>
          <a:srcRect b="0" l="0" r="0" t="0"/>
          <a:stretch/>
        </p:blipFill>
        <p:spPr>
          <a:xfrm>
            <a:off x="2901195" y="3073540"/>
            <a:ext cx="6253212" cy="3534424"/>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89" name="Shape 289"/>
        <p:cNvGrpSpPr/>
        <p:nvPr/>
      </p:nvGrpSpPr>
      <p:grpSpPr>
        <a:xfrm>
          <a:off x="0" y="0"/>
          <a:ext cx="0" cy="0"/>
          <a:chOff x="0" y="0"/>
          <a:chExt cx="0" cy="0"/>
        </a:xfrm>
      </p:grpSpPr>
      <p:sp>
        <p:nvSpPr>
          <p:cNvPr id="290" name="Google Shape;290;p25"/>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91" name="Google Shape;291;p25"/>
          <p:cNvSpPr txBox="1"/>
          <p:nvPr>
            <p:ph idx="1" type="body"/>
          </p:nvPr>
        </p:nvSpPr>
        <p:spPr>
          <a:xfrm>
            <a:off x="770000" y="1825625"/>
            <a:ext cx="9745500" cy="1603500"/>
          </a:xfrm>
          <a:prstGeom prst="rect">
            <a:avLst/>
          </a:prstGeom>
          <a:noFill/>
          <a:ln>
            <a:noFill/>
          </a:ln>
        </p:spPr>
        <p:txBody>
          <a:bodyPr anchorCtr="0" anchor="t" bIns="45700" lIns="91425" spcFirstLastPara="1" rIns="91425" wrap="square" tIns="45700">
            <a:normAutofit/>
          </a:bodyPr>
          <a:lstStyle/>
          <a:p>
            <a:pPr indent="0" lvl="0" marL="0" rtl="0" algn="l">
              <a:lnSpc>
                <a:spcPct val="115000"/>
              </a:lnSpc>
              <a:spcBef>
                <a:spcPts val="1200"/>
              </a:spcBef>
              <a:spcAft>
                <a:spcPts val="1200"/>
              </a:spcAft>
              <a:buNone/>
            </a:pPr>
            <a:r>
              <a:rPr lang="en-US" sz="2200">
                <a:solidFill>
                  <a:srgbClr val="292929"/>
                </a:solidFill>
              </a:rPr>
              <a:t>We identified five unique SpaceX launch sites with names beginning with "CCA", all located at Cape Canaveral Air Force Station in Florida. This highlights the importance of this location for SpaceX's launch operations.</a:t>
            </a:r>
            <a:endParaRPr sz="2200">
              <a:solidFill>
                <a:srgbClr val="292929"/>
              </a:solidFill>
            </a:endParaRPr>
          </a:p>
        </p:txBody>
      </p:sp>
      <p:sp>
        <p:nvSpPr>
          <p:cNvPr id="292" name="Google Shape;292;p25"/>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Launch Site Names Begin with 'CCA'</a:t>
            </a:r>
            <a:endParaRPr/>
          </a:p>
        </p:txBody>
      </p:sp>
      <p:pic>
        <p:nvPicPr>
          <p:cNvPr id="293" name="Google Shape;293;p25"/>
          <p:cNvPicPr preferRelativeResize="0"/>
          <p:nvPr/>
        </p:nvPicPr>
        <p:blipFill rotWithShape="1">
          <a:blip r:embed="rId4">
            <a:alphaModFix/>
          </a:blip>
          <a:srcRect b="0" l="0" r="0" t="0"/>
          <a:stretch/>
        </p:blipFill>
        <p:spPr>
          <a:xfrm>
            <a:off x="1013616" y="3429000"/>
            <a:ext cx="10028373" cy="2907149"/>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97" name="Shape 297"/>
        <p:cNvGrpSpPr/>
        <p:nvPr/>
      </p:nvGrpSpPr>
      <p:grpSpPr>
        <a:xfrm>
          <a:off x="0" y="0"/>
          <a:ext cx="0" cy="0"/>
          <a:chOff x="0" y="0"/>
          <a:chExt cx="0" cy="0"/>
        </a:xfrm>
      </p:grpSpPr>
      <p:sp>
        <p:nvSpPr>
          <p:cNvPr id="298" name="Google Shape;298;p26"/>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99" name="Google Shape;299;p26"/>
          <p:cNvSpPr txBox="1"/>
          <p:nvPr>
            <p:ph idx="1" type="body"/>
          </p:nvPr>
        </p:nvSpPr>
        <p:spPr>
          <a:xfrm>
            <a:off x="770000" y="1825625"/>
            <a:ext cx="9745500" cy="137490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1400"/>
              </a:spcBef>
              <a:spcAft>
                <a:spcPts val="0"/>
              </a:spcAft>
              <a:buNone/>
            </a:pPr>
            <a:r>
              <a:rPr lang="en-US" sz="2200">
                <a:solidFill>
                  <a:srgbClr val="292929"/>
                </a:solidFill>
              </a:rPr>
              <a:t>Our analysis reveals that SpaceX boosters have transported a total of 45,596 kilograms of payload for NASA missions, demonstrating a significant contribution to the agency's scientific and logistical endeavors.</a:t>
            </a:r>
            <a:endParaRPr/>
          </a:p>
        </p:txBody>
      </p:sp>
      <p:sp>
        <p:nvSpPr>
          <p:cNvPr id="300" name="Google Shape;300;p26"/>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Total Payload Mass</a:t>
            </a:r>
            <a:endParaRPr/>
          </a:p>
        </p:txBody>
      </p:sp>
      <p:pic>
        <p:nvPicPr>
          <p:cNvPr id="301" name="Google Shape;301;p26"/>
          <p:cNvPicPr preferRelativeResize="0"/>
          <p:nvPr/>
        </p:nvPicPr>
        <p:blipFill rotWithShape="1">
          <a:blip r:embed="rId4">
            <a:alphaModFix/>
          </a:blip>
          <a:srcRect b="0" l="0" r="0" t="0"/>
          <a:stretch/>
        </p:blipFill>
        <p:spPr>
          <a:xfrm>
            <a:off x="1935107" y="3429006"/>
            <a:ext cx="7415269" cy="2942144"/>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05" name="Shape 305"/>
        <p:cNvGrpSpPr/>
        <p:nvPr/>
      </p:nvGrpSpPr>
      <p:grpSpPr>
        <a:xfrm>
          <a:off x="0" y="0"/>
          <a:ext cx="0" cy="0"/>
          <a:chOff x="0" y="0"/>
          <a:chExt cx="0" cy="0"/>
        </a:xfrm>
      </p:grpSpPr>
      <p:sp>
        <p:nvSpPr>
          <p:cNvPr id="306" name="Google Shape;306;p27"/>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07" name="Google Shape;307;p27"/>
          <p:cNvSpPr txBox="1"/>
          <p:nvPr>
            <p:ph idx="1" type="body"/>
          </p:nvPr>
        </p:nvSpPr>
        <p:spPr>
          <a:xfrm>
            <a:off x="770000" y="1825625"/>
            <a:ext cx="9745500" cy="1672200"/>
          </a:xfrm>
          <a:prstGeom prst="rect">
            <a:avLst/>
          </a:prstGeom>
          <a:noFill/>
          <a:ln>
            <a:noFill/>
          </a:ln>
        </p:spPr>
        <p:txBody>
          <a:bodyPr anchorCtr="0" anchor="t" bIns="45700" lIns="91425" spcFirstLastPara="1" rIns="91425" wrap="square" tIns="45700">
            <a:normAutofit/>
          </a:bodyPr>
          <a:lstStyle/>
          <a:p>
            <a:pPr indent="0" lvl="0" marL="0" rtl="0" algn="l">
              <a:spcBef>
                <a:spcPts val="1400"/>
              </a:spcBef>
              <a:spcAft>
                <a:spcPts val="0"/>
              </a:spcAft>
              <a:buNone/>
            </a:pPr>
            <a:r>
              <a:rPr lang="en-US" sz="2200">
                <a:solidFill>
                  <a:srgbClr val="292929"/>
                </a:solidFill>
              </a:rPr>
              <a:t>Our analysis reveals that the average payload mass carried by the Falcon 9 v1.1 booster is 2,928.4 kilograms, offering valuable insights into this specific version's capabilities and performance.</a:t>
            </a:r>
            <a:endParaRPr sz="2200">
              <a:solidFill>
                <a:srgbClr val="292929"/>
              </a:solidFill>
            </a:endParaRPr>
          </a:p>
        </p:txBody>
      </p:sp>
      <p:sp>
        <p:nvSpPr>
          <p:cNvPr id="308" name="Google Shape;308;p27"/>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Average Payload Mass by F9 v1.1</a:t>
            </a:r>
            <a:endParaRPr/>
          </a:p>
        </p:txBody>
      </p:sp>
      <p:pic>
        <p:nvPicPr>
          <p:cNvPr id="309" name="Google Shape;309;p27"/>
          <p:cNvPicPr preferRelativeResize="0"/>
          <p:nvPr/>
        </p:nvPicPr>
        <p:blipFill rotWithShape="1">
          <a:blip r:embed="rId4">
            <a:alphaModFix/>
          </a:blip>
          <a:srcRect b="0" l="0" r="0" t="0"/>
          <a:stretch/>
        </p:blipFill>
        <p:spPr>
          <a:xfrm>
            <a:off x="1693047" y="3031556"/>
            <a:ext cx="8669523" cy="3483864"/>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13" name="Shape 313"/>
        <p:cNvGrpSpPr/>
        <p:nvPr/>
      </p:nvGrpSpPr>
      <p:grpSpPr>
        <a:xfrm>
          <a:off x="0" y="0"/>
          <a:ext cx="0" cy="0"/>
          <a:chOff x="0" y="0"/>
          <a:chExt cx="0" cy="0"/>
        </a:xfrm>
      </p:grpSpPr>
      <p:sp>
        <p:nvSpPr>
          <p:cNvPr id="314" name="Google Shape;314;p28"/>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15" name="Google Shape;315;p28"/>
          <p:cNvSpPr txBox="1"/>
          <p:nvPr>
            <p:ph idx="1" type="body"/>
          </p:nvPr>
        </p:nvSpPr>
        <p:spPr>
          <a:xfrm>
            <a:off x="770000" y="1825625"/>
            <a:ext cx="9745500" cy="112410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1400"/>
              </a:spcBef>
              <a:spcAft>
                <a:spcPts val="0"/>
              </a:spcAft>
              <a:buNone/>
            </a:pPr>
            <a:r>
              <a:rPr lang="en-US" sz="1800"/>
              <a:t>On December 22, 2015, SpaceX achieved a groundbreaking milestone with the first successful landing of a Falcon 9 rocket on a ground pad, marking a major step towards reusable spaceflight technology.</a:t>
            </a:r>
            <a:endParaRPr sz="1800"/>
          </a:p>
        </p:txBody>
      </p:sp>
      <p:sp>
        <p:nvSpPr>
          <p:cNvPr id="316" name="Google Shape;316;p28"/>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First Successful Ground Landing Date</a:t>
            </a:r>
            <a:endParaRPr/>
          </a:p>
        </p:txBody>
      </p:sp>
      <p:pic>
        <p:nvPicPr>
          <p:cNvPr id="317" name="Google Shape;317;p28"/>
          <p:cNvPicPr preferRelativeResize="0"/>
          <p:nvPr/>
        </p:nvPicPr>
        <p:blipFill rotWithShape="1">
          <a:blip r:embed="rId4">
            <a:alphaModFix/>
          </a:blip>
          <a:srcRect b="0" l="0" r="0" t="0"/>
          <a:stretch/>
        </p:blipFill>
        <p:spPr>
          <a:xfrm>
            <a:off x="1729013" y="2949731"/>
            <a:ext cx="8733965" cy="3483864"/>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21" name="Shape 321"/>
        <p:cNvGrpSpPr/>
        <p:nvPr/>
      </p:nvGrpSpPr>
      <p:grpSpPr>
        <a:xfrm>
          <a:off x="0" y="0"/>
          <a:ext cx="0" cy="0"/>
          <a:chOff x="0" y="0"/>
          <a:chExt cx="0" cy="0"/>
        </a:xfrm>
      </p:grpSpPr>
      <p:sp>
        <p:nvSpPr>
          <p:cNvPr id="322" name="Google Shape;322;p29"/>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23" name="Google Shape;323;p29"/>
          <p:cNvSpPr txBox="1"/>
          <p:nvPr>
            <p:ph idx="1" type="body"/>
          </p:nvPr>
        </p:nvSpPr>
        <p:spPr>
          <a:xfrm>
            <a:off x="770001" y="1825625"/>
            <a:ext cx="4431300" cy="4351200"/>
          </a:xfrm>
          <a:prstGeom prst="rect">
            <a:avLst/>
          </a:prstGeom>
          <a:noFill/>
          <a:ln>
            <a:noFill/>
          </a:ln>
        </p:spPr>
        <p:txBody>
          <a:bodyPr anchorCtr="0" anchor="t" bIns="45700" lIns="91425" spcFirstLastPara="1" rIns="91425" wrap="square" tIns="45700">
            <a:normAutofit/>
          </a:bodyPr>
          <a:lstStyle/>
          <a:p>
            <a:pPr indent="0" lvl="0" marL="0" rtl="0" algn="l">
              <a:lnSpc>
                <a:spcPct val="115000"/>
              </a:lnSpc>
              <a:spcBef>
                <a:spcPts val="1200"/>
              </a:spcBef>
              <a:spcAft>
                <a:spcPts val="1200"/>
              </a:spcAft>
              <a:buNone/>
            </a:pPr>
            <a:r>
              <a:rPr lang="en-US" sz="1800"/>
              <a:t>Several SpaceX boosters have successfully landed on drone ships while carrying payloads between 4,000kg and 6,000kg, demonstrating the versatility and precision of their landing technology for a range of mission requirements.</a:t>
            </a:r>
            <a:endParaRPr sz="1800"/>
          </a:p>
        </p:txBody>
      </p:sp>
      <p:sp>
        <p:nvSpPr>
          <p:cNvPr id="324" name="Google Shape;324;p29"/>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6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Successful Drone Ship Landing with Payload between 4000 and 6000</a:t>
            </a:r>
            <a:endParaRPr/>
          </a:p>
        </p:txBody>
      </p:sp>
      <p:pic>
        <p:nvPicPr>
          <p:cNvPr id="325" name="Google Shape;325;p29"/>
          <p:cNvPicPr preferRelativeResize="0"/>
          <p:nvPr/>
        </p:nvPicPr>
        <p:blipFill rotWithShape="1">
          <a:blip r:embed="rId4">
            <a:alphaModFix/>
          </a:blip>
          <a:srcRect b="0" l="0" r="0" t="0"/>
          <a:stretch/>
        </p:blipFill>
        <p:spPr>
          <a:xfrm>
            <a:off x="5403367" y="1741456"/>
            <a:ext cx="6253214" cy="428411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9" name="Shape 99"/>
        <p:cNvGrpSpPr/>
        <p:nvPr/>
      </p:nvGrpSpPr>
      <p:grpSpPr>
        <a:xfrm>
          <a:off x="0" y="0"/>
          <a:ext cx="0" cy="0"/>
          <a:chOff x="0" y="0"/>
          <a:chExt cx="0" cy="0"/>
        </a:xfrm>
      </p:grpSpPr>
      <p:sp>
        <p:nvSpPr>
          <p:cNvPr id="100" name="Google Shape;100;p3"/>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a:t>‹#›</a:t>
            </a:fld>
            <a:endParaRPr/>
          </a:p>
        </p:txBody>
      </p:sp>
      <p:sp>
        <p:nvSpPr>
          <p:cNvPr id="101" name="Google Shape;101;p3"/>
          <p:cNvSpPr txBox="1"/>
          <p:nvPr/>
        </p:nvSpPr>
        <p:spPr>
          <a:xfrm>
            <a:off x="958900" y="1727006"/>
            <a:ext cx="10326600" cy="3998700"/>
          </a:xfrm>
          <a:prstGeom prst="rect">
            <a:avLst/>
          </a:prstGeom>
          <a:noFill/>
          <a:ln>
            <a:noFill/>
          </a:ln>
        </p:spPr>
        <p:txBody>
          <a:bodyPr anchorCtr="0" anchor="t" bIns="45700" lIns="91425" spcFirstLastPara="1" rIns="91425" wrap="square" tIns="45700">
            <a:normAutofit/>
          </a:bodyPr>
          <a:lstStyle/>
          <a:p>
            <a:pPr indent="-342900" lvl="0" marL="457200" rtl="0" algn="l">
              <a:lnSpc>
                <a:spcPct val="115000"/>
              </a:lnSpc>
              <a:spcBef>
                <a:spcPts val="1200"/>
              </a:spcBef>
              <a:spcAft>
                <a:spcPts val="0"/>
              </a:spcAft>
              <a:buClr>
                <a:srgbClr val="292929"/>
              </a:buClr>
              <a:buSzPts val="1800"/>
              <a:buChar char="•"/>
            </a:pPr>
            <a:r>
              <a:rPr b="1" lang="en-US" sz="1800">
                <a:solidFill>
                  <a:schemeClr val="dk1"/>
                </a:solidFill>
              </a:rPr>
              <a:t>Objective:</a:t>
            </a:r>
            <a:r>
              <a:rPr lang="en-US" sz="1800">
                <a:solidFill>
                  <a:schemeClr val="dk1"/>
                </a:solidFill>
              </a:rPr>
              <a:t> Create a data-driven model to predict SpaceX rocket landing success, leveraging the power of machine learning and data science techniques.</a:t>
            </a:r>
            <a:endParaRPr sz="1800">
              <a:solidFill>
                <a:schemeClr val="dk1"/>
              </a:solidFill>
            </a:endParaRPr>
          </a:p>
          <a:p>
            <a:pPr indent="-342900" lvl="0" marL="457200" rtl="0" algn="l">
              <a:lnSpc>
                <a:spcPct val="115000"/>
              </a:lnSpc>
              <a:spcBef>
                <a:spcPts val="0"/>
              </a:spcBef>
              <a:spcAft>
                <a:spcPts val="0"/>
              </a:spcAft>
              <a:buClr>
                <a:srgbClr val="292929"/>
              </a:buClr>
              <a:buSzPts val="1800"/>
              <a:buChar char="•"/>
            </a:pPr>
            <a:r>
              <a:rPr b="1" lang="en-US" sz="1800">
                <a:solidFill>
                  <a:schemeClr val="dk1"/>
                </a:solidFill>
              </a:rPr>
              <a:t>Methods:</a:t>
            </a:r>
            <a:r>
              <a:rPr lang="en-US" sz="1800">
                <a:solidFill>
                  <a:schemeClr val="dk1"/>
                </a:solidFill>
              </a:rPr>
              <a:t> Employed a systematic process encompassing diverse data sources, comprehensive data cleaning and transformation, rigorous exploratory data analysis, interactive visualization tools, and the development of multiple machine learning models.</a:t>
            </a:r>
            <a:endParaRPr sz="1800">
              <a:solidFill>
                <a:schemeClr val="dk1"/>
              </a:solidFill>
            </a:endParaRPr>
          </a:p>
          <a:p>
            <a:pPr indent="-342900" lvl="0" marL="457200" rtl="0" algn="l">
              <a:lnSpc>
                <a:spcPct val="115000"/>
              </a:lnSpc>
              <a:spcBef>
                <a:spcPts val="0"/>
              </a:spcBef>
              <a:spcAft>
                <a:spcPts val="0"/>
              </a:spcAft>
              <a:buClr>
                <a:srgbClr val="292929"/>
              </a:buClr>
              <a:buSzPts val="1800"/>
              <a:buChar char="•"/>
            </a:pPr>
            <a:r>
              <a:rPr b="1" lang="en-US" sz="1800">
                <a:solidFill>
                  <a:schemeClr val="dk1"/>
                </a:solidFill>
              </a:rPr>
              <a:t>Key Findings:</a:t>
            </a:r>
            <a:r>
              <a:rPr lang="en-US" sz="1800">
                <a:solidFill>
                  <a:schemeClr val="dk1"/>
                </a:solidFill>
              </a:rPr>
              <a:t> Discovered significant correlations between specific mission parameters and landing outcomes. The final predictive models achieved impressive accuracy, offering a reliable tool for assessing risk and optimizing mission planning for future SpaceX endeavors.</a:t>
            </a:r>
            <a:endParaRPr sz="1800">
              <a:solidFill>
                <a:srgbClr val="292929"/>
              </a:solidFill>
            </a:endParaRPr>
          </a:p>
        </p:txBody>
      </p:sp>
      <p:sp>
        <p:nvSpPr>
          <p:cNvPr id="102" name="Google Shape;102;p3"/>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Executive Summary</a:t>
            </a:r>
            <a:endParaRPr sz="4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29" name="Shape 329"/>
        <p:cNvGrpSpPr/>
        <p:nvPr/>
      </p:nvGrpSpPr>
      <p:grpSpPr>
        <a:xfrm>
          <a:off x="0" y="0"/>
          <a:ext cx="0" cy="0"/>
          <a:chOff x="0" y="0"/>
          <a:chExt cx="0" cy="0"/>
        </a:xfrm>
      </p:grpSpPr>
      <p:sp>
        <p:nvSpPr>
          <p:cNvPr id="330" name="Google Shape;330;p30"/>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31" name="Google Shape;331;p30"/>
          <p:cNvSpPr txBox="1"/>
          <p:nvPr>
            <p:ph idx="1" type="body"/>
          </p:nvPr>
        </p:nvSpPr>
        <p:spPr>
          <a:xfrm>
            <a:off x="770005" y="1825625"/>
            <a:ext cx="5088900" cy="4351200"/>
          </a:xfrm>
          <a:prstGeom prst="rect">
            <a:avLst/>
          </a:prstGeom>
          <a:noFill/>
          <a:ln>
            <a:noFill/>
          </a:ln>
        </p:spPr>
        <p:txBody>
          <a:bodyPr anchorCtr="0" anchor="t" bIns="45700" lIns="91425" spcFirstLastPara="1" rIns="91425" wrap="square" tIns="45700">
            <a:normAutofit/>
          </a:bodyPr>
          <a:lstStyle/>
          <a:p>
            <a:pPr indent="0" lvl="0" marL="0" rtl="0" algn="l">
              <a:spcBef>
                <a:spcPts val="1400"/>
              </a:spcBef>
              <a:spcAft>
                <a:spcPts val="0"/>
              </a:spcAft>
              <a:buNone/>
            </a:pPr>
            <a:r>
              <a:rPr lang="en-US" sz="1800"/>
              <a:t>Our analysis of SpaceX missions reveals a remarkable trend: the vast majority of missions have resulted in success, highlighting SpaceX's impressive track record in spaceflight operations.</a:t>
            </a:r>
            <a:endParaRPr sz="1800"/>
          </a:p>
        </p:txBody>
      </p:sp>
      <p:sp>
        <p:nvSpPr>
          <p:cNvPr id="332" name="Google Shape;332;p30"/>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77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Total Number of Successful and Failure Mission Outcomes</a:t>
            </a:r>
            <a:endParaRPr/>
          </a:p>
        </p:txBody>
      </p:sp>
      <p:pic>
        <p:nvPicPr>
          <p:cNvPr id="333" name="Google Shape;333;p30"/>
          <p:cNvPicPr preferRelativeResize="0"/>
          <p:nvPr/>
        </p:nvPicPr>
        <p:blipFill rotWithShape="1">
          <a:blip r:embed="rId4">
            <a:alphaModFix/>
          </a:blip>
          <a:srcRect b="0" l="0" r="0" t="0"/>
          <a:stretch/>
        </p:blipFill>
        <p:spPr>
          <a:xfrm>
            <a:off x="6176716" y="1543471"/>
            <a:ext cx="5108890" cy="4633363"/>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37" name="Shape 337"/>
        <p:cNvGrpSpPr/>
        <p:nvPr/>
      </p:nvGrpSpPr>
      <p:grpSpPr>
        <a:xfrm>
          <a:off x="0" y="0"/>
          <a:ext cx="0" cy="0"/>
          <a:chOff x="0" y="0"/>
          <a:chExt cx="0" cy="0"/>
        </a:xfrm>
      </p:grpSpPr>
      <p:sp>
        <p:nvSpPr>
          <p:cNvPr id="338" name="Google Shape;338;p31"/>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39" name="Google Shape;339;p31"/>
          <p:cNvSpPr txBox="1"/>
          <p:nvPr>
            <p:ph idx="1" type="body"/>
          </p:nvPr>
        </p:nvSpPr>
        <p:spPr>
          <a:xfrm>
            <a:off x="770005" y="1825625"/>
            <a:ext cx="4541100" cy="4351200"/>
          </a:xfrm>
          <a:prstGeom prst="rect">
            <a:avLst/>
          </a:prstGeom>
          <a:noFill/>
          <a:ln>
            <a:noFill/>
          </a:ln>
        </p:spPr>
        <p:txBody>
          <a:bodyPr anchorCtr="0" anchor="t" bIns="45700" lIns="91425" spcFirstLastPara="1" rIns="91425" wrap="square" tIns="45700">
            <a:normAutofit/>
          </a:bodyPr>
          <a:lstStyle/>
          <a:p>
            <a:pPr indent="0" lvl="0" marL="0" rtl="0" algn="l">
              <a:spcBef>
                <a:spcPts val="1400"/>
              </a:spcBef>
              <a:spcAft>
                <a:spcPts val="0"/>
              </a:spcAft>
              <a:buNone/>
            </a:pPr>
            <a:r>
              <a:rPr lang="en-US" sz="1800"/>
              <a:t>Our analysis reveals that the Falcon Heavy booster holds the record for the highest payload mass carried by any SpaceX launch vehicle, showcasing its exceptional capacity for ambitious missions.</a:t>
            </a:r>
            <a:endParaRPr sz="1800"/>
          </a:p>
        </p:txBody>
      </p:sp>
      <p:sp>
        <p:nvSpPr>
          <p:cNvPr id="340" name="Google Shape;340;p31"/>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Boosters Carried Maximum Payload</a:t>
            </a:r>
            <a:endParaRPr/>
          </a:p>
        </p:txBody>
      </p:sp>
      <p:pic>
        <p:nvPicPr>
          <p:cNvPr id="341" name="Google Shape;341;p31"/>
          <p:cNvPicPr preferRelativeResize="0"/>
          <p:nvPr/>
        </p:nvPicPr>
        <p:blipFill rotWithShape="1">
          <a:blip r:embed="rId4">
            <a:alphaModFix/>
          </a:blip>
          <a:srcRect b="0" l="0" r="0" t="0"/>
          <a:stretch/>
        </p:blipFill>
        <p:spPr>
          <a:xfrm>
            <a:off x="5694256" y="1592651"/>
            <a:ext cx="6155140" cy="4954888"/>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45" name="Shape 345"/>
        <p:cNvGrpSpPr/>
        <p:nvPr/>
      </p:nvGrpSpPr>
      <p:grpSpPr>
        <a:xfrm>
          <a:off x="0" y="0"/>
          <a:ext cx="0" cy="0"/>
          <a:chOff x="0" y="0"/>
          <a:chExt cx="0" cy="0"/>
        </a:xfrm>
      </p:grpSpPr>
      <p:sp>
        <p:nvSpPr>
          <p:cNvPr id="346" name="Google Shape;346;p32"/>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47" name="Google Shape;347;p32"/>
          <p:cNvSpPr txBox="1"/>
          <p:nvPr>
            <p:ph idx="1" type="body"/>
          </p:nvPr>
        </p:nvSpPr>
        <p:spPr>
          <a:xfrm>
            <a:off x="770000" y="1825625"/>
            <a:ext cx="9745500" cy="1703700"/>
          </a:xfrm>
          <a:prstGeom prst="rect">
            <a:avLst/>
          </a:prstGeom>
          <a:noFill/>
          <a:ln>
            <a:noFill/>
          </a:ln>
        </p:spPr>
        <p:txBody>
          <a:bodyPr anchorCtr="0" anchor="t" bIns="45700" lIns="91425" spcFirstLastPara="1" rIns="91425" wrap="square" tIns="45700">
            <a:normAutofit fontScale="85000" lnSpcReduction="10000"/>
          </a:bodyPr>
          <a:lstStyle/>
          <a:p>
            <a:pPr indent="0" lvl="0" marL="0" rtl="0" algn="l">
              <a:lnSpc>
                <a:spcPct val="115000"/>
              </a:lnSpc>
              <a:spcBef>
                <a:spcPts val="1200"/>
              </a:spcBef>
              <a:spcAft>
                <a:spcPts val="1200"/>
              </a:spcAft>
              <a:buNone/>
            </a:pPr>
            <a:r>
              <a:rPr lang="en-US" sz="2800">
                <a:solidFill>
                  <a:srgbClr val="292929"/>
                </a:solidFill>
              </a:rPr>
              <a:t>In 2015, SpaceX encountered challenges with specific Falcon 9 booster versions attempting drone ship landings. These challenges, primarily occurring at Cape Canaveral, highlight a key phase in the development of SpaceX's reusable launch technology.</a:t>
            </a:r>
            <a:endParaRPr sz="2800">
              <a:solidFill>
                <a:srgbClr val="292929"/>
              </a:solidFill>
            </a:endParaRPr>
          </a:p>
        </p:txBody>
      </p:sp>
      <p:sp>
        <p:nvSpPr>
          <p:cNvPr id="348" name="Google Shape;348;p32"/>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2015 Launch Records</a:t>
            </a:r>
            <a:endParaRPr/>
          </a:p>
        </p:txBody>
      </p:sp>
      <p:pic>
        <p:nvPicPr>
          <p:cNvPr id="349" name="Google Shape;349;p32"/>
          <p:cNvPicPr preferRelativeResize="0"/>
          <p:nvPr/>
        </p:nvPicPr>
        <p:blipFill rotWithShape="1">
          <a:blip r:embed="rId4">
            <a:alphaModFix/>
          </a:blip>
          <a:srcRect b="0" l="0" r="0" t="0"/>
          <a:stretch/>
        </p:blipFill>
        <p:spPr>
          <a:xfrm>
            <a:off x="2023254" y="3595688"/>
            <a:ext cx="7239000" cy="25812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53" name="Shape 353"/>
        <p:cNvGrpSpPr/>
        <p:nvPr/>
      </p:nvGrpSpPr>
      <p:grpSpPr>
        <a:xfrm>
          <a:off x="0" y="0"/>
          <a:ext cx="0" cy="0"/>
          <a:chOff x="0" y="0"/>
          <a:chExt cx="0" cy="0"/>
        </a:xfrm>
      </p:grpSpPr>
      <p:sp>
        <p:nvSpPr>
          <p:cNvPr id="354" name="Google Shape;354;p33"/>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55" name="Google Shape;355;p33"/>
          <p:cNvSpPr txBox="1"/>
          <p:nvPr>
            <p:ph idx="1" type="body"/>
          </p:nvPr>
        </p:nvSpPr>
        <p:spPr>
          <a:xfrm>
            <a:off x="770005" y="1825625"/>
            <a:ext cx="4869900" cy="43512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1200"/>
              </a:spcAft>
              <a:buNone/>
            </a:pPr>
            <a:r>
              <a:rPr lang="en-US" sz="1800"/>
              <a:t>Analysis of SpaceX landing outcomes between June 2010 and March 2017 reveals a clear trend: While both successful and failed landings occurred, failures were slightly more frequent during this early period of landing technology development.</a:t>
            </a:r>
            <a:endParaRPr sz="1800"/>
          </a:p>
        </p:txBody>
      </p:sp>
      <p:sp>
        <p:nvSpPr>
          <p:cNvPr id="356" name="Google Shape;356;p33"/>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700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Rank Landing Outcomes Between 2010-06-04 and 2017-03-20</a:t>
            </a:r>
            <a:endParaRPr/>
          </a:p>
        </p:txBody>
      </p:sp>
      <p:pic>
        <p:nvPicPr>
          <p:cNvPr id="357" name="Google Shape;357;p33"/>
          <p:cNvPicPr preferRelativeResize="0"/>
          <p:nvPr/>
        </p:nvPicPr>
        <p:blipFill rotWithShape="1">
          <a:blip r:embed="rId4">
            <a:alphaModFix/>
          </a:blip>
          <a:srcRect b="0" l="0" r="0" t="0"/>
          <a:stretch/>
        </p:blipFill>
        <p:spPr>
          <a:xfrm>
            <a:off x="5740358" y="1950910"/>
            <a:ext cx="6124575" cy="429577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61" name="Shape 361"/>
        <p:cNvGrpSpPr/>
        <p:nvPr/>
      </p:nvGrpSpPr>
      <p:grpSpPr>
        <a:xfrm>
          <a:off x="0" y="0"/>
          <a:ext cx="0" cy="0"/>
          <a:chOff x="0" y="0"/>
          <a:chExt cx="0" cy="0"/>
        </a:xfrm>
      </p:grpSpPr>
      <p:sp>
        <p:nvSpPr>
          <p:cNvPr id="362" name="Google Shape;362;p34"/>
          <p:cNvSpPr txBox="1"/>
          <p:nvPr/>
        </p:nvSpPr>
        <p:spPr>
          <a:xfrm>
            <a:off x="797970" y="2529746"/>
            <a:ext cx="1058303" cy="369332"/>
          </a:xfrm>
          <a:prstGeom prst="rect">
            <a:avLst/>
          </a:prstGeom>
          <a:solidFill>
            <a:srgbClr val="0948CB"/>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Section 3</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66" name="Shape 366"/>
        <p:cNvGrpSpPr/>
        <p:nvPr/>
      </p:nvGrpSpPr>
      <p:grpSpPr>
        <a:xfrm>
          <a:off x="0" y="0"/>
          <a:ext cx="0" cy="0"/>
          <a:chOff x="0" y="0"/>
          <a:chExt cx="0" cy="0"/>
        </a:xfrm>
      </p:grpSpPr>
      <p:sp>
        <p:nvSpPr>
          <p:cNvPr id="367" name="Google Shape;367;p35"/>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68" name="Google Shape;368;p35"/>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1100"/>
              <a:buFont typeface="Arial"/>
              <a:buNone/>
            </a:pPr>
            <a:r>
              <a:rPr b="1" lang="en-US" sz="3000">
                <a:solidFill>
                  <a:schemeClr val="dk1"/>
                </a:solidFill>
              </a:rPr>
              <a:t>Visualizing SpaceX Launch Sites Around the World</a:t>
            </a:r>
            <a:endParaRPr sz="3000">
              <a:solidFill>
                <a:srgbClr val="0B49CB"/>
              </a:solidFill>
            </a:endParaRPr>
          </a:p>
        </p:txBody>
      </p:sp>
      <p:pic>
        <p:nvPicPr>
          <p:cNvPr id="369" name="Google Shape;369;p35"/>
          <p:cNvPicPr preferRelativeResize="0"/>
          <p:nvPr/>
        </p:nvPicPr>
        <p:blipFill rotWithShape="1">
          <a:blip r:embed="rId4">
            <a:alphaModFix/>
          </a:blip>
          <a:srcRect b="0" l="0" r="0" t="0"/>
          <a:stretch/>
        </p:blipFill>
        <p:spPr>
          <a:xfrm>
            <a:off x="838200" y="1710176"/>
            <a:ext cx="10515601" cy="4717034"/>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73" name="Shape 373"/>
        <p:cNvGrpSpPr/>
        <p:nvPr/>
      </p:nvGrpSpPr>
      <p:grpSpPr>
        <a:xfrm>
          <a:off x="0" y="0"/>
          <a:ext cx="0" cy="0"/>
          <a:chOff x="0" y="0"/>
          <a:chExt cx="0" cy="0"/>
        </a:xfrm>
      </p:grpSpPr>
      <p:sp>
        <p:nvSpPr>
          <p:cNvPr id="374" name="Google Shape;374;p36"/>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75" name="Google Shape;375;p36"/>
          <p:cNvSpPr txBox="1"/>
          <p:nvPr/>
        </p:nvSpPr>
        <p:spPr>
          <a:xfrm>
            <a:off x="770011" y="538650"/>
            <a:ext cx="10515600" cy="549049"/>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1100"/>
              <a:buFont typeface="Arial"/>
              <a:buNone/>
            </a:pPr>
            <a:r>
              <a:rPr b="1" lang="en-US" sz="3000">
                <a:solidFill>
                  <a:schemeClr val="dk1"/>
                </a:solidFill>
              </a:rPr>
              <a:t>Global Launch Locations: A Color-Coded Guide to SpaceX Activity</a:t>
            </a:r>
            <a:endParaRPr sz="3000">
              <a:solidFill>
                <a:srgbClr val="0B49CB"/>
              </a:solidFill>
            </a:endParaRPr>
          </a:p>
        </p:txBody>
      </p:sp>
      <p:pic>
        <p:nvPicPr>
          <p:cNvPr id="376" name="Google Shape;376;p36"/>
          <p:cNvPicPr preferRelativeResize="0"/>
          <p:nvPr/>
        </p:nvPicPr>
        <p:blipFill rotWithShape="1">
          <a:blip r:embed="rId4">
            <a:alphaModFix/>
          </a:blip>
          <a:srcRect b="0" l="0" r="0" t="0"/>
          <a:stretch/>
        </p:blipFill>
        <p:spPr>
          <a:xfrm>
            <a:off x="770011" y="1454291"/>
            <a:ext cx="10687962" cy="4772102"/>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80" name="Shape 380"/>
        <p:cNvGrpSpPr/>
        <p:nvPr/>
      </p:nvGrpSpPr>
      <p:grpSpPr>
        <a:xfrm>
          <a:off x="0" y="0"/>
          <a:ext cx="0" cy="0"/>
          <a:chOff x="0" y="0"/>
          <a:chExt cx="0" cy="0"/>
        </a:xfrm>
      </p:grpSpPr>
      <p:sp>
        <p:nvSpPr>
          <p:cNvPr id="381" name="Google Shape;381;p37"/>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82" name="Google Shape;382;p37"/>
          <p:cNvSpPr txBox="1"/>
          <p:nvPr/>
        </p:nvSpPr>
        <p:spPr>
          <a:xfrm>
            <a:off x="770011" y="538650"/>
            <a:ext cx="10515600" cy="549049"/>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1100"/>
              <a:buFont typeface="Arial"/>
              <a:buNone/>
            </a:pPr>
            <a:r>
              <a:rPr b="1" lang="en-US" sz="3000">
                <a:solidFill>
                  <a:schemeClr val="dk1"/>
                </a:solidFill>
              </a:rPr>
              <a:t>Visualizing Launch Site Geography: Proximity to Landmarks</a:t>
            </a:r>
            <a:endParaRPr sz="3000">
              <a:solidFill>
                <a:srgbClr val="0B49CB"/>
              </a:solidFill>
            </a:endParaRPr>
          </a:p>
        </p:txBody>
      </p:sp>
      <p:pic>
        <p:nvPicPr>
          <p:cNvPr id="383" name="Google Shape;383;p37"/>
          <p:cNvPicPr preferRelativeResize="0"/>
          <p:nvPr/>
        </p:nvPicPr>
        <p:blipFill rotWithShape="1">
          <a:blip r:embed="rId4">
            <a:alphaModFix/>
          </a:blip>
          <a:srcRect b="0" l="0" r="0" t="0"/>
          <a:stretch/>
        </p:blipFill>
        <p:spPr>
          <a:xfrm>
            <a:off x="770010" y="1362318"/>
            <a:ext cx="10092431" cy="5064893"/>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87" name="Shape 387"/>
        <p:cNvGrpSpPr/>
        <p:nvPr/>
      </p:nvGrpSpPr>
      <p:grpSpPr>
        <a:xfrm>
          <a:off x="0" y="0"/>
          <a:ext cx="0" cy="0"/>
          <a:chOff x="0" y="0"/>
          <a:chExt cx="0" cy="0"/>
        </a:xfrm>
      </p:grpSpPr>
      <p:sp>
        <p:nvSpPr>
          <p:cNvPr id="388" name="Google Shape;388;p38"/>
          <p:cNvSpPr txBox="1"/>
          <p:nvPr/>
        </p:nvSpPr>
        <p:spPr>
          <a:xfrm>
            <a:off x="797970" y="2529746"/>
            <a:ext cx="1058303" cy="369332"/>
          </a:xfrm>
          <a:prstGeom prst="rect">
            <a:avLst/>
          </a:prstGeom>
          <a:solidFill>
            <a:srgbClr val="0948CB"/>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Section 4</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92" name="Shape 392"/>
        <p:cNvGrpSpPr/>
        <p:nvPr/>
      </p:nvGrpSpPr>
      <p:grpSpPr>
        <a:xfrm>
          <a:off x="0" y="0"/>
          <a:ext cx="0" cy="0"/>
          <a:chOff x="0" y="0"/>
          <a:chExt cx="0" cy="0"/>
        </a:xfrm>
      </p:grpSpPr>
      <p:sp>
        <p:nvSpPr>
          <p:cNvPr id="393" name="Google Shape;393;p39"/>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94" name="Google Shape;394;p39"/>
          <p:cNvSpPr txBox="1"/>
          <p:nvPr/>
        </p:nvSpPr>
        <p:spPr>
          <a:xfrm>
            <a:off x="770011" y="538650"/>
            <a:ext cx="10515600" cy="549049"/>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1100"/>
              <a:buFont typeface="Arial"/>
              <a:buNone/>
            </a:pPr>
            <a:r>
              <a:rPr b="1" lang="en-US" sz="3000">
                <a:solidFill>
                  <a:schemeClr val="dk1"/>
                </a:solidFill>
              </a:rPr>
              <a:t>SpaceX Launch Site Success Rates: A Visual Comparison</a:t>
            </a:r>
            <a:endParaRPr sz="3000">
              <a:solidFill>
                <a:srgbClr val="0B49CB"/>
              </a:solidFill>
            </a:endParaRPr>
          </a:p>
        </p:txBody>
      </p:sp>
      <p:pic>
        <p:nvPicPr>
          <p:cNvPr id="395" name="Google Shape;395;p39"/>
          <p:cNvPicPr preferRelativeResize="0"/>
          <p:nvPr/>
        </p:nvPicPr>
        <p:blipFill rotWithShape="1">
          <a:blip r:embed="rId4">
            <a:alphaModFix/>
          </a:blip>
          <a:srcRect b="0" l="0" r="0" t="0"/>
          <a:stretch/>
        </p:blipFill>
        <p:spPr>
          <a:xfrm>
            <a:off x="752019" y="1454291"/>
            <a:ext cx="10687962" cy="477210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6" name="Shape 106"/>
        <p:cNvGrpSpPr/>
        <p:nvPr/>
      </p:nvGrpSpPr>
      <p:grpSpPr>
        <a:xfrm>
          <a:off x="0" y="0"/>
          <a:ext cx="0" cy="0"/>
          <a:chOff x="0" y="0"/>
          <a:chExt cx="0" cy="0"/>
        </a:xfrm>
      </p:grpSpPr>
      <p:sp>
        <p:nvSpPr>
          <p:cNvPr id="107" name="Google Shape;107;p4"/>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a:t>‹#›</a:t>
            </a:fld>
            <a:endParaRPr/>
          </a:p>
        </p:txBody>
      </p:sp>
      <p:sp>
        <p:nvSpPr>
          <p:cNvPr id="108" name="Google Shape;108;p4"/>
          <p:cNvSpPr txBox="1"/>
          <p:nvPr/>
        </p:nvSpPr>
        <p:spPr>
          <a:xfrm>
            <a:off x="828068" y="538650"/>
            <a:ext cx="10530114"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Introduction</a:t>
            </a:r>
            <a:endParaRPr sz="4000">
              <a:solidFill>
                <a:srgbClr val="0B49CB"/>
              </a:solidFill>
              <a:latin typeface="IBM Plex Mono SemiBold"/>
              <a:ea typeface="IBM Plex Mono SemiBold"/>
              <a:cs typeface="IBM Plex Mono SemiBold"/>
              <a:sym typeface="IBM Plex Mono SemiBold"/>
            </a:endParaRPr>
          </a:p>
        </p:txBody>
      </p:sp>
      <p:sp>
        <p:nvSpPr>
          <p:cNvPr id="109" name="Google Shape;109;p4"/>
          <p:cNvSpPr txBox="1"/>
          <p:nvPr/>
        </p:nvSpPr>
        <p:spPr>
          <a:xfrm>
            <a:off x="828078" y="1785472"/>
            <a:ext cx="10530000" cy="4062900"/>
          </a:xfrm>
          <a:prstGeom prst="rect">
            <a:avLst/>
          </a:prstGeom>
          <a:noFill/>
          <a:ln>
            <a:noFill/>
          </a:ln>
        </p:spPr>
        <p:txBody>
          <a:bodyPr anchorCtr="0" anchor="t" bIns="45700" lIns="91425" spcFirstLastPara="1" rIns="91425" wrap="square" tIns="45700">
            <a:normAutofit/>
          </a:bodyPr>
          <a:lstStyle/>
          <a:p>
            <a:pPr indent="-342900" lvl="0" marL="457200" rtl="0" algn="l">
              <a:lnSpc>
                <a:spcPct val="115000"/>
              </a:lnSpc>
              <a:spcBef>
                <a:spcPts val="1200"/>
              </a:spcBef>
              <a:spcAft>
                <a:spcPts val="0"/>
              </a:spcAft>
              <a:buClr>
                <a:srgbClr val="292929"/>
              </a:buClr>
              <a:buSzPts val="1800"/>
              <a:buChar char="•"/>
            </a:pPr>
            <a:r>
              <a:rPr b="1" lang="en-US" sz="1800">
                <a:solidFill>
                  <a:schemeClr val="dk1"/>
                </a:solidFill>
              </a:rPr>
              <a:t>Welcome to our project focused on predicting the success of SpaceX rocket landings.</a:t>
            </a:r>
            <a:r>
              <a:rPr lang="en-US" sz="1800">
                <a:solidFill>
                  <a:schemeClr val="dk1"/>
                </a:solidFill>
              </a:rPr>
              <a:t> In an era of rapid advancements in space exploration, understanding the factors that influence successful landings is paramount. SpaceX, an industry leader, has made significant strides with the Falcon 9 rocket. Our ability to predict the outcome of future Falcon 9 landings has far-reaching implications, not only for operational efficiency but also for improving safety and reducing costs.</a:t>
            </a:r>
            <a:endParaRPr sz="1800">
              <a:solidFill>
                <a:schemeClr val="dk1"/>
              </a:solidFill>
            </a:endParaRPr>
          </a:p>
          <a:p>
            <a:pPr indent="-342900" lvl="0" marL="457200" rtl="0" algn="l">
              <a:lnSpc>
                <a:spcPct val="115000"/>
              </a:lnSpc>
              <a:spcBef>
                <a:spcPts val="0"/>
              </a:spcBef>
              <a:spcAft>
                <a:spcPts val="0"/>
              </a:spcAft>
              <a:buClr>
                <a:srgbClr val="292929"/>
              </a:buClr>
              <a:buSzPts val="1800"/>
              <a:buChar char="•"/>
            </a:pPr>
            <a:r>
              <a:rPr b="1" lang="en-US" sz="1800">
                <a:solidFill>
                  <a:schemeClr val="dk1"/>
                </a:solidFill>
              </a:rPr>
              <a:t>Data Sources and Methods:</a:t>
            </a:r>
            <a:r>
              <a:rPr lang="en-US" sz="1800">
                <a:solidFill>
                  <a:schemeClr val="dk1"/>
                </a:solidFill>
              </a:rPr>
              <a:t> To achieve our goal, we've combined a diverse range of data sources and cutting-edge analytical methods. The foundation of our analysis is data obtained from the SpaceX REST API, which provides a wealth of information on past launches, including critical details on launch specifications and landing outcomes. We've further enriched our dataset by utilizing web scraping techniques to extract additional Falcon 9 launch records from relevant Wiki pages.</a:t>
            </a:r>
            <a:endParaRPr sz="1800">
              <a:solidFill>
                <a:srgbClr val="292929"/>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99" name="Shape 399"/>
        <p:cNvGrpSpPr/>
        <p:nvPr/>
      </p:nvGrpSpPr>
      <p:grpSpPr>
        <a:xfrm>
          <a:off x="0" y="0"/>
          <a:ext cx="0" cy="0"/>
          <a:chOff x="0" y="0"/>
          <a:chExt cx="0" cy="0"/>
        </a:xfrm>
      </p:grpSpPr>
      <p:sp>
        <p:nvSpPr>
          <p:cNvPr id="400" name="Google Shape;400;p40"/>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01" name="Google Shape;401;p40"/>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85000" lnSpcReduction="1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Launch Site Champion:</a:t>
            </a:r>
            <a:r>
              <a:rPr lang="en-US" sz="4000">
                <a:solidFill>
                  <a:srgbClr val="0B49CB"/>
                </a:solidFill>
              </a:rPr>
              <a:t> </a:t>
            </a:r>
            <a:r>
              <a:rPr lang="en-US" sz="4000">
                <a:solidFill>
                  <a:srgbClr val="0B49CB"/>
                </a:solidFill>
                <a:latin typeface="Arial"/>
                <a:ea typeface="Arial"/>
                <a:cs typeface="Arial"/>
                <a:sym typeface="Arial"/>
              </a:rPr>
              <a:t>Unveiling the Success Leader</a:t>
            </a:r>
            <a:endParaRPr/>
          </a:p>
        </p:txBody>
      </p:sp>
      <p:pic>
        <p:nvPicPr>
          <p:cNvPr id="402" name="Google Shape;402;p40"/>
          <p:cNvPicPr preferRelativeResize="0"/>
          <p:nvPr/>
        </p:nvPicPr>
        <p:blipFill rotWithShape="1">
          <a:blip r:embed="rId4">
            <a:alphaModFix/>
          </a:blip>
          <a:srcRect b="0" l="0" r="0" t="0"/>
          <a:stretch/>
        </p:blipFill>
        <p:spPr>
          <a:xfrm>
            <a:off x="2132419" y="1584827"/>
            <a:ext cx="7790782" cy="4440746"/>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06" name="Shape 406"/>
        <p:cNvGrpSpPr/>
        <p:nvPr/>
      </p:nvGrpSpPr>
      <p:grpSpPr>
        <a:xfrm>
          <a:off x="0" y="0"/>
          <a:ext cx="0" cy="0"/>
          <a:chOff x="0" y="0"/>
          <a:chExt cx="0" cy="0"/>
        </a:xfrm>
      </p:grpSpPr>
      <p:sp>
        <p:nvSpPr>
          <p:cNvPr id="407" name="Google Shape;407;p41"/>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08" name="Google Shape;408;p41"/>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775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Exploring Payload vs. Outcome: An Interactive Scatter Plot</a:t>
            </a:r>
            <a:endParaRPr/>
          </a:p>
        </p:txBody>
      </p:sp>
      <p:pic>
        <p:nvPicPr>
          <p:cNvPr descr="Graphical user interface, application&#10;&#10;Description automatically generated" id="409" name="Google Shape;409;p41"/>
          <p:cNvPicPr preferRelativeResize="0"/>
          <p:nvPr/>
        </p:nvPicPr>
        <p:blipFill rotWithShape="1">
          <a:blip r:embed="rId4">
            <a:alphaModFix/>
          </a:blip>
          <a:srcRect b="0" l="0" r="0" t="0"/>
          <a:stretch/>
        </p:blipFill>
        <p:spPr>
          <a:xfrm>
            <a:off x="838200" y="2191367"/>
            <a:ext cx="10515598" cy="3785614"/>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13" name="Shape 413"/>
        <p:cNvGrpSpPr/>
        <p:nvPr/>
      </p:nvGrpSpPr>
      <p:grpSpPr>
        <a:xfrm>
          <a:off x="0" y="0"/>
          <a:ext cx="0" cy="0"/>
          <a:chOff x="0" y="0"/>
          <a:chExt cx="0" cy="0"/>
        </a:xfrm>
      </p:grpSpPr>
      <p:sp>
        <p:nvSpPr>
          <p:cNvPr id="414" name="Google Shape;414;p42"/>
          <p:cNvSpPr txBox="1"/>
          <p:nvPr/>
        </p:nvSpPr>
        <p:spPr>
          <a:xfrm>
            <a:off x="797970" y="2529746"/>
            <a:ext cx="1058303" cy="369332"/>
          </a:xfrm>
          <a:prstGeom prst="rect">
            <a:avLst/>
          </a:prstGeom>
          <a:solidFill>
            <a:srgbClr val="0948CB"/>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Section 5</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18" name="Shape 418"/>
        <p:cNvGrpSpPr/>
        <p:nvPr/>
      </p:nvGrpSpPr>
      <p:grpSpPr>
        <a:xfrm>
          <a:off x="0" y="0"/>
          <a:ext cx="0" cy="0"/>
          <a:chOff x="0" y="0"/>
          <a:chExt cx="0" cy="0"/>
        </a:xfrm>
      </p:grpSpPr>
      <p:sp>
        <p:nvSpPr>
          <p:cNvPr id="419" name="Google Shape;419;p43"/>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20" name="Google Shape;420;p43"/>
          <p:cNvSpPr txBox="1"/>
          <p:nvPr>
            <p:ph idx="1" type="body"/>
          </p:nvPr>
        </p:nvSpPr>
        <p:spPr>
          <a:xfrm>
            <a:off x="769990" y="2082119"/>
            <a:ext cx="10688100" cy="1713300"/>
          </a:xfrm>
          <a:prstGeom prst="rect">
            <a:avLst/>
          </a:prstGeom>
          <a:noFill/>
          <a:ln>
            <a:noFill/>
          </a:ln>
        </p:spPr>
        <p:txBody>
          <a:bodyPr anchorCtr="0" anchor="t" bIns="45700" lIns="91425" spcFirstLastPara="1" rIns="91425" wrap="square" tIns="45700">
            <a:normAutofit/>
          </a:bodyPr>
          <a:lstStyle/>
          <a:p>
            <a:pPr indent="0" lvl="0" marL="0" rtl="0" algn="l">
              <a:spcBef>
                <a:spcPts val="1400"/>
              </a:spcBef>
              <a:spcAft>
                <a:spcPts val="0"/>
              </a:spcAft>
              <a:buNone/>
            </a:pPr>
            <a:r>
              <a:rPr lang="en-US" sz="1800"/>
              <a:t>Our analysis revealed the decision tree classifier as the top-performing model, achieving the highest classification accuracy among all tested algorithms.</a:t>
            </a:r>
            <a:endParaRPr sz="1800"/>
          </a:p>
        </p:txBody>
      </p:sp>
      <p:sp>
        <p:nvSpPr>
          <p:cNvPr id="421" name="Google Shape;421;p43"/>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Classification Accuracy</a:t>
            </a:r>
            <a:endParaRPr sz="4000">
              <a:solidFill>
                <a:srgbClr val="0B49CB"/>
              </a:solidFill>
              <a:latin typeface="IBM Plex Mono SemiBold"/>
              <a:ea typeface="IBM Plex Mono SemiBold"/>
              <a:cs typeface="IBM Plex Mono SemiBold"/>
              <a:sym typeface="IBM Plex Mono SemiBold"/>
            </a:endParaRPr>
          </a:p>
        </p:txBody>
      </p:sp>
      <p:pic>
        <p:nvPicPr>
          <p:cNvPr id="422" name="Google Shape;422;p43"/>
          <p:cNvPicPr preferRelativeResize="0"/>
          <p:nvPr/>
        </p:nvPicPr>
        <p:blipFill rotWithShape="1">
          <a:blip r:embed="rId4">
            <a:alphaModFix/>
          </a:blip>
          <a:srcRect b="0" l="0" r="0" t="0"/>
          <a:stretch/>
        </p:blipFill>
        <p:spPr>
          <a:xfrm>
            <a:off x="513596" y="2812096"/>
            <a:ext cx="11164823" cy="3321534"/>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26" name="Shape 426"/>
        <p:cNvGrpSpPr/>
        <p:nvPr/>
      </p:nvGrpSpPr>
      <p:grpSpPr>
        <a:xfrm>
          <a:off x="0" y="0"/>
          <a:ext cx="0" cy="0"/>
          <a:chOff x="0" y="0"/>
          <a:chExt cx="0" cy="0"/>
        </a:xfrm>
      </p:grpSpPr>
      <p:sp>
        <p:nvSpPr>
          <p:cNvPr id="427" name="Google Shape;427;p44"/>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28" name="Google Shape;428;p44"/>
          <p:cNvSpPr txBox="1"/>
          <p:nvPr>
            <p:ph idx="1" type="body"/>
          </p:nvPr>
        </p:nvSpPr>
        <p:spPr>
          <a:xfrm>
            <a:off x="770005" y="2057400"/>
            <a:ext cx="4760400" cy="38115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dk1"/>
              </a:buClr>
              <a:buSzPts val="1100"/>
              <a:buFont typeface="Arial"/>
              <a:buNone/>
            </a:pPr>
            <a:r>
              <a:rPr lang="en-US" sz="2200">
                <a:solidFill>
                  <a:srgbClr val="292929"/>
                </a:solidFill>
              </a:rPr>
              <a:t>The decision tree classifier effectively distinguishes between landing outcomes,</a:t>
            </a:r>
            <a:endParaRPr sz="2200">
              <a:solidFill>
                <a:srgbClr val="292929"/>
              </a:solidFill>
            </a:endParaRPr>
          </a:p>
          <a:p>
            <a:pPr indent="0" lvl="0" marL="0" marR="0" rtl="0" algn="l">
              <a:lnSpc>
                <a:spcPct val="100000"/>
              </a:lnSpc>
              <a:spcBef>
                <a:spcPts val="0"/>
              </a:spcBef>
              <a:spcAft>
                <a:spcPts val="0"/>
              </a:spcAft>
              <a:buNone/>
            </a:pPr>
            <a:r>
              <a:rPr lang="en-US" sz="2200">
                <a:solidFill>
                  <a:srgbClr val="292929"/>
                </a:solidFill>
              </a:rPr>
              <a:t>but a key area for improvement is the rate of false positives, where unsuccessful landings are mistakenly predicted as successful.</a:t>
            </a:r>
            <a:endParaRPr sz="2200">
              <a:solidFill>
                <a:srgbClr val="292929"/>
              </a:solidFill>
            </a:endParaRPr>
          </a:p>
        </p:txBody>
      </p:sp>
      <p:sp>
        <p:nvSpPr>
          <p:cNvPr id="429" name="Google Shape;429;p44"/>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Confusion Matrix</a:t>
            </a:r>
            <a:endParaRPr sz="4000">
              <a:solidFill>
                <a:srgbClr val="0B49CB"/>
              </a:solidFill>
              <a:latin typeface="IBM Plex Mono SemiBold"/>
              <a:ea typeface="IBM Plex Mono SemiBold"/>
              <a:cs typeface="IBM Plex Mono SemiBold"/>
              <a:sym typeface="IBM Plex Mono SemiBold"/>
            </a:endParaRPr>
          </a:p>
        </p:txBody>
      </p:sp>
      <p:pic>
        <p:nvPicPr>
          <p:cNvPr id="430" name="Google Shape;430;p44"/>
          <p:cNvPicPr preferRelativeResize="0"/>
          <p:nvPr/>
        </p:nvPicPr>
        <p:blipFill rotWithShape="1">
          <a:blip r:embed="rId4">
            <a:alphaModFix/>
          </a:blip>
          <a:srcRect b="0" l="0" r="0" t="0"/>
          <a:stretch/>
        </p:blipFill>
        <p:spPr>
          <a:xfrm>
            <a:off x="7003701" y="1880339"/>
            <a:ext cx="4281910" cy="3097321"/>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34" name="Shape 434"/>
        <p:cNvGrpSpPr/>
        <p:nvPr/>
      </p:nvGrpSpPr>
      <p:grpSpPr>
        <a:xfrm>
          <a:off x="0" y="0"/>
          <a:ext cx="0" cy="0"/>
          <a:chOff x="0" y="0"/>
          <a:chExt cx="0" cy="0"/>
        </a:xfrm>
      </p:grpSpPr>
      <p:sp>
        <p:nvSpPr>
          <p:cNvPr id="435" name="Google Shape;435;p45"/>
          <p:cNvSpPr txBox="1"/>
          <p:nvPr>
            <p:ph idx="12" type="sldNum"/>
          </p:nvPr>
        </p:nvSpPr>
        <p:spPr>
          <a:xfrm>
            <a:off x="8714772" y="6025573"/>
            <a:ext cx="2743200" cy="4017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36" name="Google Shape;436;p45"/>
          <p:cNvSpPr txBox="1"/>
          <p:nvPr>
            <p:ph idx="1" type="body"/>
          </p:nvPr>
        </p:nvSpPr>
        <p:spPr>
          <a:xfrm>
            <a:off x="769993" y="1875050"/>
            <a:ext cx="9504600" cy="4351200"/>
          </a:xfrm>
          <a:prstGeom prst="rect">
            <a:avLst/>
          </a:prstGeom>
          <a:noFill/>
          <a:ln>
            <a:noFill/>
          </a:ln>
        </p:spPr>
        <p:txBody>
          <a:bodyPr anchorCtr="0" anchor="t" bIns="45700" lIns="91425" spcFirstLastPara="1" rIns="91425" wrap="square" tIns="45700">
            <a:normAutofit/>
          </a:bodyPr>
          <a:lstStyle/>
          <a:p>
            <a:pPr indent="-342900" lvl="0" marL="457200" rtl="0" algn="l">
              <a:spcBef>
                <a:spcPts val="1400"/>
              </a:spcBef>
              <a:spcAft>
                <a:spcPts val="0"/>
              </a:spcAft>
              <a:buClr>
                <a:srgbClr val="292929"/>
              </a:buClr>
              <a:buSzPts val="1800"/>
              <a:buChar char="•"/>
            </a:pPr>
            <a:r>
              <a:rPr b="1" lang="en-US" sz="1800">
                <a:solidFill>
                  <a:schemeClr val="dk1"/>
                </a:solidFill>
              </a:rPr>
              <a:t>Launch Site Experience Drives Success:</a:t>
            </a:r>
            <a:r>
              <a:rPr lang="en-US" sz="1800">
                <a:solidFill>
                  <a:schemeClr val="dk1"/>
                </a:solidFill>
              </a:rPr>
              <a:t> A higher number of launches at a site significantly correlates with improved mission success rates.</a:t>
            </a:r>
            <a:endParaRPr sz="1800">
              <a:solidFill>
                <a:schemeClr val="dk1"/>
              </a:solidFill>
            </a:endParaRPr>
          </a:p>
          <a:p>
            <a:pPr indent="-342900" lvl="0" marL="457200" rtl="0" algn="l">
              <a:spcBef>
                <a:spcPts val="1400"/>
              </a:spcBef>
              <a:spcAft>
                <a:spcPts val="0"/>
              </a:spcAft>
              <a:buClr>
                <a:srgbClr val="292929"/>
              </a:buClr>
              <a:buSzPts val="1800"/>
              <a:buChar char="•"/>
            </a:pPr>
            <a:r>
              <a:rPr b="1" lang="en-US" sz="1800">
                <a:solidFill>
                  <a:schemeClr val="dk1"/>
                </a:solidFill>
              </a:rPr>
              <a:t>Success Trajectory:</a:t>
            </a:r>
            <a:r>
              <a:rPr lang="en-US" sz="1800">
                <a:solidFill>
                  <a:schemeClr val="dk1"/>
                </a:solidFill>
              </a:rPr>
              <a:t> SpaceX launch success rates have steadily increased from 2013 to 2020, highlighting a consistent upward trend in performance.</a:t>
            </a:r>
            <a:endParaRPr sz="1800">
              <a:solidFill>
                <a:schemeClr val="dk1"/>
              </a:solidFill>
            </a:endParaRPr>
          </a:p>
          <a:p>
            <a:pPr indent="-342900" lvl="0" marL="457200" rtl="0" algn="l">
              <a:spcBef>
                <a:spcPts val="1400"/>
              </a:spcBef>
              <a:spcAft>
                <a:spcPts val="0"/>
              </a:spcAft>
              <a:buClr>
                <a:srgbClr val="292929"/>
              </a:buClr>
              <a:buSzPts val="1800"/>
              <a:buChar char="•"/>
            </a:pPr>
            <a:r>
              <a:rPr b="1" lang="en-US" sz="1800">
                <a:solidFill>
                  <a:schemeClr val="dk1"/>
                </a:solidFill>
              </a:rPr>
              <a:t>Optimal Orbits for Success:</a:t>
            </a:r>
            <a:r>
              <a:rPr lang="en-US" sz="1800">
                <a:solidFill>
                  <a:schemeClr val="dk1"/>
                </a:solidFill>
              </a:rPr>
              <a:t> ES-L1, GEO, HEO, SSO, and VLEO orbits have proven to be the most successful for SpaceX missions.</a:t>
            </a:r>
            <a:endParaRPr sz="1800">
              <a:solidFill>
                <a:schemeClr val="dk1"/>
              </a:solidFill>
            </a:endParaRPr>
          </a:p>
          <a:p>
            <a:pPr indent="-342900" lvl="0" marL="457200" rtl="0" algn="l">
              <a:spcBef>
                <a:spcPts val="1400"/>
              </a:spcBef>
              <a:spcAft>
                <a:spcPts val="0"/>
              </a:spcAft>
              <a:buClr>
                <a:srgbClr val="292929"/>
              </a:buClr>
              <a:buSzPts val="1800"/>
              <a:buChar char="•"/>
            </a:pPr>
            <a:r>
              <a:rPr b="1" lang="en-US" sz="1800">
                <a:solidFill>
                  <a:schemeClr val="dk1"/>
                </a:solidFill>
              </a:rPr>
              <a:t>Launch Site Leader:</a:t>
            </a:r>
            <a:r>
              <a:rPr lang="en-US" sz="1800">
                <a:solidFill>
                  <a:schemeClr val="dk1"/>
                </a:solidFill>
              </a:rPr>
              <a:t> KSC LC-39A boasts the highest number of successful launches among all SpaceX launch sites.</a:t>
            </a:r>
            <a:endParaRPr sz="1800">
              <a:solidFill>
                <a:schemeClr val="dk1"/>
              </a:solidFill>
            </a:endParaRPr>
          </a:p>
          <a:p>
            <a:pPr indent="-342900" lvl="0" marL="457200" rtl="0" algn="l">
              <a:spcBef>
                <a:spcPts val="1400"/>
              </a:spcBef>
              <a:spcAft>
                <a:spcPts val="0"/>
              </a:spcAft>
              <a:buClr>
                <a:srgbClr val="292929"/>
              </a:buClr>
              <a:buSzPts val="1800"/>
              <a:buChar char="•"/>
            </a:pPr>
            <a:r>
              <a:rPr b="1" lang="en-US" sz="1800">
                <a:solidFill>
                  <a:schemeClr val="dk1"/>
                </a:solidFill>
              </a:rPr>
              <a:t>Predicting Success:</a:t>
            </a:r>
            <a:r>
              <a:rPr lang="en-US" sz="1800">
                <a:solidFill>
                  <a:schemeClr val="dk1"/>
                </a:solidFill>
              </a:rPr>
              <a:t> The Decision Tree classifier emerged as the most effective machine learning model for accurately predicting SpaceX launch outcomes.</a:t>
            </a:r>
            <a:endParaRPr sz="1800">
              <a:solidFill>
                <a:srgbClr val="292929"/>
              </a:solidFill>
            </a:endParaRPr>
          </a:p>
        </p:txBody>
      </p:sp>
      <p:sp>
        <p:nvSpPr>
          <p:cNvPr id="437" name="Google Shape;437;p45"/>
          <p:cNvSpPr txBox="1"/>
          <p:nvPr/>
        </p:nvSpPr>
        <p:spPr>
          <a:xfrm>
            <a:off x="770011" y="538650"/>
            <a:ext cx="10515600" cy="549000"/>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Conclusions</a:t>
            </a:r>
            <a:endParaRPr sz="4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41" name="Shape 441"/>
        <p:cNvGrpSpPr/>
        <p:nvPr/>
      </p:nvGrpSpPr>
      <p:grpSpPr>
        <a:xfrm>
          <a:off x="0" y="0"/>
          <a:ext cx="0" cy="0"/>
          <a:chOff x="0" y="0"/>
          <a:chExt cx="0" cy="0"/>
        </a:xfrm>
      </p:grpSpPr>
    </p:spTree>
  </p:cSld>
  <p:clrMapOvr>
    <a:masterClrMapping/>
  </p:clrMapOvr>
  <p:transition spd="slow">
    <p:push/>
  </p:transition>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3" name="Shape 113"/>
        <p:cNvGrpSpPr/>
        <p:nvPr/>
      </p:nvGrpSpPr>
      <p:grpSpPr>
        <a:xfrm>
          <a:off x="0" y="0"/>
          <a:ext cx="0" cy="0"/>
          <a:chOff x="0" y="0"/>
          <a:chExt cx="0" cy="0"/>
        </a:xfrm>
      </p:grpSpPr>
      <p:sp>
        <p:nvSpPr>
          <p:cNvPr id="114" name="Google Shape;114;p5"/>
          <p:cNvSpPr txBox="1"/>
          <p:nvPr>
            <p:ph idx="12" type="sldNum"/>
          </p:nvPr>
        </p:nvSpPr>
        <p:spPr>
          <a:xfrm>
            <a:off x="94488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15" name="Google Shape;115;p5"/>
          <p:cNvSpPr txBox="1"/>
          <p:nvPr/>
        </p:nvSpPr>
        <p:spPr>
          <a:xfrm>
            <a:off x="765313" y="2812774"/>
            <a:ext cx="1058303" cy="369332"/>
          </a:xfrm>
          <a:prstGeom prst="rect">
            <a:avLst/>
          </a:prstGeom>
          <a:solidFill>
            <a:srgbClr val="0948CB"/>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Section 1</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0" name="Shape 120"/>
        <p:cNvGrpSpPr/>
        <p:nvPr/>
      </p:nvGrpSpPr>
      <p:grpSpPr>
        <a:xfrm>
          <a:off x="0" y="0"/>
          <a:ext cx="0" cy="0"/>
          <a:chOff x="0" y="0"/>
          <a:chExt cx="0" cy="0"/>
        </a:xfrm>
      </p:grpSpPr>
      <p:sp>
        <p:nvSpPr>
          <p:cNvPr id="121" name="Google Shape;121;p6"/>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22" name="Google Shape;122;p6"/>
          <p:cNvSpPr txBox="1"/>
          <p:nvPr/>
        </p:nvSpPr>
        <p:spPr>
          <a:xfrm>
            <a:off x="770011" y="1580808"/>
            <a:ext cx="10104817" cy="5211877"/>
          </a:xfrm>
          <a:prstGeom prst="rect">
            <a:avLst/>
          </a:prstGeom>
          <a:noFill/>
          <a:ln>
            <a:noFill/>
          </a:ln>
        </p:spPr>
        <p:txBody>
          <a:bodyPr anchorCtr="0" anchor="t" bIns="45700" lIns="91425" spcFirstLastPara="1" rIns="91425" wrap="square" tIns="45700">
            <a:normAutofit fontScale="25000" lnSpcReduction="20000"/>
          </a:bodyPr>
          <a:lstStyle/>
          <a:p>
            <a:pPr indent="0" lvl="0" marL="0" marR="0" rtl="0" algn="l">
              <a:lnSpc>
                <a:spcPct val="120000"/>
              </a:lnSpc>
              <a:spcBef>
                <a:spcPts val="0"/>
              </a:spcBef>
              <a:spcAft>
                <a:spcPts val="0"/>
              </a:spcAft>
              <a:buClr>
                <a:srgbClr val="0B49CB"/>
              </a:buClr>
              <a:buSzPct val="100000"/>
              <a:buFont typeface="Arial"/>
              <a:buNone/>
            </a:pPr>
            <a:r>
              <a:rPr lang="en-US" sz="8800">
                <a:solidFill>
                  <a:srgbClr val="0B49CB"/>
                </a:solidFill>
                <a:latin typeface="Arial"/>
                <a:ea typeface="Arial"/>
                <a:cs typeface="Arial"/>
                <a:sym typeface="Arial"/>
              </a:rPr>
              <a:t>Executive Summary</a:t>
            </a:r>
            <a:endParaRPr/>
          </a:p>
          <a:p>
            <a:pPr indent="-228600" lvl="0" marL="228600" marR="0" rtl="0" algn="l">
              <a:lnSpc>
                <a:spcPct val="120000"/>
              </a:lnSpc>
              <a:spcBef>
                <a:spcPts val="1400"/>
              </a:spcBef>
              <a:spcAft>
                <a:spcPts val="0"/>
              </a:spcAft>
              <a:buClr>
                <a:srgbClr val="292929"/>
              </a:buClr>
              <a:buSzPct val="100000"/>
              <a:buFont typeface="Arial"/>
              <a:buChar char="•"/>
            </a:pPr>
            <a:r>
              <a:rPr lang="en-US" sz="8800">
                <a:solidFill>
                  <a:srgbClr val="292929"/>
                </a:solidFill>
                <a:latin typeface="Arial"/>
                <a:ea typeface="Arial"/>
                <a:cs typeface="Arial"/>
                <a:sym typeface="Arial"/>
              </a:rPr>
              <a:t>Data collection methodology:</a:t>
            </a:r>
            <a:endParaRPr/>
          </a:p>
          <a:p>
            <a:pPr indent="-349250" lvl="1" marL="914400" rtl="0" algn="l">
              <a:lnSpc>
                <a:spcPct val="120000"/>
              </a:lnSpc>
              <a:spcBef>
                <a:spcPts val="1400"/>
              </a:spcBef>
              <a:spcAft>
                <a:spcPts val="0"/>
              </a:spcAft>
              <a:buClr>
                <a:srgbClr val="757070"/>
              </a:buClr>
              <a:buSzPct val="100000"/>
              <a:buChar char="•"/>
            </a:pPr>
            <a:r>
              <a:rPr lang="en-US" sz="7600">
                <a:solidFill>
                  <a:srgbClr val="757070"/>
                </a:solidFill>
              </a:rPr>
              <a:t>Data from SpaceX was obtained from two sources:</a:t>
            </a:r>
            <a:endParaRPr>
              <a:solidFill>
                <a:schemeClr val="dk1"/>
              </a:solidFill>
            </a:endParaRPr>
          </a:p>
          <a:p>
            <a:pPr indent="-342900" lvl="2" marL="1371600" rtl="0" algn="l">
              <a:lnSpc>
                <a:spcPct val="120000"/>
              </a:lnSpc>
              <a:spcBef>
                <a:spcPts val="1400"/>
              </a:spcBef>
              <a:spcAft>
                <a:spcPts val="0"/>
              </a:spcAft>
              <a:buClr>
                <a:srgbClr val="757070"/>
              </a:buClr>
              <a:buSzPct val="100000"/>
              <a:buChar char="■"/>
            </a:pPr>
            <a:r>
              <a:rPr lang="en-US" sz="7200">
                <a:solidFill>
                  <a:srgbClr val="757070"/>
                </a:solidFill>
              </a:rPr>
              <a:t>SpaceX API(https://api.spacexdata.com/v4/rockets/) </a:t>
            </a:r>
            <a:endParaRPr>
              <a:solidFill>
                <a:schemeClr val="dk1"/>
              </a:solidFill>
            </a:endParaRPr>
          </a:p>
          <a:p>
            <a:pPr indent="-342900" lvl="2" marL="1371600" rtl="0" algn="l">
              <a:lnSpc>
                <a:spcPct val="120000"/>
              </a:lnSpc>
              <a:spcBef>
                <a:spcPts val="1400"/>
              </a:spcBef>
              <a:spcAft>
                <a:spcPts val="0"/>
              </a:spcAft>
              <a:buClr>
                <a:srgbClr val="757070"/>
              </a:buClr>
              <a:buSzPct val="100000"/>
              <a:buChar char="■"/>
            </a:pPr>
            <a:r>
              <a:rPr lang="en-US" sz="7200">
                <a:solidFill>
                  <a:srgbClr val="757070"/>
                </a:solidFill>
              </a:rPr>
              <a:t>Web Scraping (https://en.wikipedia.org/wiki/List_of_Falcon/_9/_and_Falcon_Heavy_launches) </a:t>
            </a:r>
            <a:endParaRPr sz="7600">
              <a:solidFill>
                <a:srgbClr val="757070"/>
              </a:solidFill>
            </a:endParaRPr>
          </a:p>
          <a:p>
            <a:pPr indent="-228600" lvl="0" marL="228600" marR="0" rtl="0" algn="l">
              <a:lnSpc>
                <a:spcPct val="120000"/>
              </a:lnSpc>
              <a:spcBef>
                <a:spcPts val="1400"/>
              </a:spcBef>
              <a:spcAft>
                <a:spcPts val="0"/>
              </a:spcAft>
              <a:buClr>
                <a:srgbClr val="292929"/>
              </a:buClr>
              <a:buSzPct val="100000"/>
              <a:buFont typeface="Arial"/>
              <a:buChar char="•"/>
            </a:pPr>
            <a:r>
              <a:rPr lang="en-US" sz="8800">
                <a:solidFill>
                  <a:srgbClr val="292929"/>
                </a:solidFill>
                <a:latin typeface="Arial"/>
                <a:ea typeface="Arial"/>
                <a:cs typeface="Arial"/>
                <a:sym typeface="Arial"/>
              </a:rPr>
              <a:t>Perform data wrangling</a:t>
            </a:r>
            <a:endParaRPr/>
          </a:p>
          <a:p>
            <a:pPr indent="-349250" lvl="1" marL="914400" rtl="0" algn="l">
              <a:lnSpc>
                <a:spcPct val="120000"/>
              </a:lnSpc>
              <a:spcBef>
                <a:spcPts val="1400"/>
              </a:spcBef>
              <a:spcAft>
                <a:spcPts val="0"/>
              </a:spcAft>
              <a:buClr>
                <a:srgbClr val="757070"/>
              </a:buClr>
              <a:buSzPct val="100000"/>
              <a:buChar char="•"/>
            </a:pPr>
            <a:r>
              <a:rPr lang="en-US" sz="7600">
                <a:solidFill>
                  <a:srgbClr val="757070"/>
                </a:solidFill>
              </a:rPr>
              <a:t>Collected data was enriched by creating a landing outcome label based on outcome data after summarizing and analyzing features</a:t>
            </a:r>
            <a:endParaRPr sz="7600">
              <a:solidFill>
                <a:srgbClr val="757070"/>
              </a:solidFill>
            </a:endParaRPr>
          </a:p>
          <a:p>
            <a:pPr indent="-228600" lvl="0" marL="228600" marR="0" rtl="0" algn="l">
              <a:lnSpc>
                <a:spcPct val="120000"/>
              </a:lnSpc>
              <a:spcBef>
                <a:spcPts val="1400"/>
              </a:spcBef>
              <a:spcAft>
                <a:spcPts val="0"/>
              </a:spcAft>
              <a:buClr>
                <a:srgbClr val="292929"/>
              </a:buClr>
              <a:buSzPct val="100000"/>
              <a:buFont typeface="Arial"/>
              <a:buChar char="•"/>
            </a:pPr>
            <a:r>
              <a:rPr lang="en-US" sz="8800">
                <a:solidFill>
                  <a:srgbClr val="292929"/>
                </a:solidFill>
                <a:latin typeface="Arial"/>
                <a:ea typeface="Arial"/>
                <a:cs typeface="Arial"/>
                <a:sym typeface="Arial"/>
              </a:rPr>
              <a:t>Perform exploratory data analysis (EDA) using visualization and SQL</a:t>
            </a:r>
            <a:endParaRPr/>
          </a:p>
          <a:p>
            <a:pPr indent="-228600" lvl="0" marL="228600" marR="0" rtl="0" algn="l">
              <a:lnSpc>
                <a:spcPct val="120000"/>
              </a:lnSpc>
              <a:spcBef>
                <a:spcPts val="1400"/>
              </a:spcBef>
              <a:spcAft>
                <a:spcPts val="0"/>
              </a:spcAft>
              <a:buClr>
                <a:srgbClr val="292929"/>
              </a:buClr>
              <a:buSzPct val="100000"/>
              <a:buFont typeface="Arial"/>
              <a:buChar char="•"/>
            </a:pPr>
            <a:r>
              <a:rPr lang="en-US" sz="8800">
                <a:solidFill>
                  <a:srgbClr val="292929"/>
                </a:solidFill>
                <a:latin typeface="Arial"/>
                <a:ea typeface="Arial"/>
                <a:cs typeface="Arial"/>
                <a:sym typeface="Arial"/>
              </a:rPr>
              <a:t>Perform interactive visual analytics using Folium and Plotly Dash</a:t>
            </a:r>
            <a:endParaRPr/>
          </a:p>
          <a:p>
            <a:pPr indent="-228600" lvl="0" marL="228600" marR="0" rtl="0" algn="l">
              <a:lnSpc>
                <a:spcPct val="120000"/>
              </a:lnSpc>
              <a:spcBef>
                <a:spcPts val="1400"/>
              </a:spcBef>
              <a:spcAft>
                <a:spcPts val="0"/>
              </a:spcAft>
              <a:buClr>
                <a:srgbClr val="292929"/>
              </a:buClr>
              <a:buSzPct val="100000"/>
              <a:buFont typeface="Arial"/>
              <a:buChar char="•"/>
            </a:pPr>
            <a:r>
              <a:rPr lang="en-US" sz="8800">
                <a:solidFill>
                  <a:srgbClr val="292929"/>
                </a:solidFill>
                <a:latin typeface="Arial"/>
                <a:ea typeface="Arial"/>
                <a:cs typeface="Arial"/>
                <a:sym typeface="Arial"/>
              </a:rPr>
              <a:t>Perform predictive analysis using classification models</a:t>
            </a:r>
            <a:endParaRPr/>
          </a:p>
          <a:p>
            <a:pPr indent="-228600" lvl="1" marL="685800" marR="0" rtl="0" algn="l">
              <a:lnSpc>
                <a:spcPct val="120000"/>
              </a:lnSpc>
              <a:spcBef>
                <a:spcPts val="1400"/>
              </a:spcBef>
              <a:spcAft>
                <a:spcPts val="0"/>
              </a:spcAft>
              <a:buClr>
                <a:srgbClr val="757070"/>
              </a:buClr>
              <a:buSzPct val="100000"/>
              <a:buFont typeface="Arial"/>
              <a:buChar char="•"/>
            </a:pPr>
            <a:r>
              <a:rPr b="0" i="0" lang="en-US" sz="7600" u="none" cap="none" strike="noStrike">
                <a:solidFill>
                  <a:srgbClr val="757070"/>
                </a:solidFill>
                <a:latin typeface="Arial"/>
                <a:ea typeface="Arial"/>
                <a:cs typeface="Arial"/>
                <a:sym typeface="Arial"/>
              </a:rPr>
              <a:t>How to build, tune, evaluate classification models</a:t>
            </a:r>
            <a:endParaRPr/>
          </a:p>
          <a:p>
            <a:pPr indent="-88900" lvl="0" marL="228600" marR="0" rtl="0" algn="l">
              <a:lnSpc>
                <a:spcPct val="120000"/>
              </a:lnSpc>
              <a:spcBef>
                <a:spcPts val="1400"/>
              </a:spcBef>
              <a:spcAft>
                <a:spcPts val="0"/>
              </a:spcAft>
              <a:buClr>
                <a:srgbClr val="0070C0"/>
              </a:buClr>
              <a:buSzPct val="100000"/>
              <a:buFont typeface="Arial"/>
              <a:buNone/>
            </a:pPr>
            <a:r>
              <a:t/>
            </a:r>
            <a:endParaRPr sz="8800">
              <a:solidFill>
                <a:srgbClr val="292929"/>
              </a:solidFill>
              <a:latin typeface="Arial"/>
              <a:ea typeface="Arial"/>
              <a:cs typeface="Arial"/>
              <a:sym typeface="Arial"/>
            </a:endParaRPr>
          </a:p>
          <a:p>
            <a:pPr indent="-193675" lvl="0" marL="228600" marR="0" rtl="0" algn="l">
              <a:lnSpc>
                <a:spcPct val="100000"/>
              </a:lnSpc>
              <a:spcBef>
                <a:spcPts val="1400"/>
              </a:spcBef>
              <a:spcAft>
                <a:spcPts val="0"/>
              </a:spcAft>
              <a:buClr>
                <a:srgbClr val="0070C0"/>
              </a:buClr>
              <a:buSzPct val="100000"/>
              <a:buFont typeface="Arial"/>
              <a:buNone/>
            </a:pPr>
            <a:r>
              <a:t/>
            </a:r>
            <a:endParaRPr sz="2200">
              <a:solidFill>
                <a:srgbClr val="292929"/>
              </a:solidFill>
              <a:latin typeface="Arial"/>
              <a:ea typeface="Arial"/>
              <a:cs typeface="Arial"/>
              <a:sym typeface="Arial"/>
            </a:endParaRPr>
          </a:p>
          <a:p>
            <a:pPr indent="-193675" lvl="0" marL="228600" marR="0" rtl="0" algn="l">
              <a:lnSpc>
                <a:spcPct val="100000"/>
              </a:lnSpc>
              <a:spcBef>
                <a:spcPts val="1400"/>
              </a:spcBef>
              <a:spcAft>
                <a:spcPts val="0"/>
              </a:spcAft>
              <a:buClr>
                <a:srgbClr val="0070C0"/>
              </a:buClr>
              <a:buSzPct val="100000"/>
              <a:buFont typeface="Arial"/>
              <a:buNone/>
            </a:pPr>
            <a:r>
              <a:t/>
            </a:r>
            <a:endParaRPr sz="2200">
              <a:solidFill>
                <a:srgbClr val="292929"/>
              </a:solidFill>
              <a:latin typeface="Arial"/>
              <a:ea typeface="Arial"/>
              <a:cs typeface="Arial"/>
              <a:sym typeface="Arial"/>
            </a:endParaRPr>
          </a:p>
          <a:p>
            <a:pPr indent="-193675" lvl="0" marL="228600" marR="0" rtl="0" algn="l">
              <a:lnSpc>
                <a:spcPct val="100000"/>
              </a:lnSpc>
              <a:spcBef>
                <a:spcPts val="1400"/>
              </a:spcBef>
              <a:spcAft>
                <a:spcPts val="0"/>
              </a:spcAft>
              <a:buClr>
                <a:srgbClr val="0070C0"/>
              </a:buClr>
              <a:buSzPct val="100000"/>
              <a:buFont typeface="Arial"/>
              <a:buNone/>
            </a:pPr>
            <a:r>
              <a:t/>
            </a:r>
            <a:endParaRPr sz="2200">
              <a:solidFill>
                <a:srgbClr val="292929"/>
              </a:solidFill>
              <a:latin typeface="Arial"/>
              <a:ea typeface="Arial"/>
              <a:cs typeface="Arial"/>
              <a:sym typeface="Arial"/>
            </a:endParaRPr>
          </a:p>
          <a:p>
            <a:pPr indent="-193675" lvl="0" marL="228600" marR="0" rtl="0" algn="l">
              <a:lnSpc>
                <a:spcPct val="100000"/>
              </a:lnSpc>
              <a:spcBef>
                <a:spcPts val="1400"/>
              </a:spcBef>
              <a:spcAft>
                <a:spcPts val="0"/>
              </a:spcAft>
              <a:buClr>
                <a:srgbClr val="0070C0"/>
              </a:buClr>
              <a:buSzPct val="100000"/>
              <a:buFont typeface="Arial"/>
              <a:buNone/>
            </a:pPr>
            <a:r>
              <a:t/>
            </a:r>
            <a:endParaRPr sz="2200">
              <a:solidFill>
                <a:srgbClr val="292929"/>
              </a:solidFill>
              <a:latin typeface="Arial"/>
              <a:ea typeface="Arial"/>
              <a:cs typeface="Arial"/>
              <a:sym typeface="Arial"/>
            </a:endParaRPr>
          </a:p>
        </p:txBody>
      </p:sp>
      <p:sp>
        <p:nvSpPr>
          <p:cNvPr id="123" name="Google Shape;123;p6"/>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Methodology</a:t>
            </a:r>
            <a:endParaRPr sz="4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8" name="Shape 128"/>
        <p:cNvGrpSpPr/>
        <p:nvPr/>
      </p:nvGrpSpPr>
      <p:grpSpPr>
        <a:xfrm>
          <a:off x="0" y="0"/>
          <a:ext cx="0" cy="0"/>
          <a:chOff x="0" y="0"/>
          <a:chExt cx="0" cy="0"/>
        </a:xfrm>
      </p:grpSpPr>
      <p:sp>
        <p:nvSpPr>
          <p:cNvPr id="129" name="Google Shape;129;g2e837718f34_0_0"/>
          <p:cNvSpPr txBox="1"/>
          <p:nvPr>
            <p:ph idx="12" type="sldNum"/>
          </p:nvPr>
        </p:nvSpPr>
        <p:spPr>
          <a:xfrm>
            <a:off x="8714772" y="6025573"/>
            <a:ext cx="2743200" cy="4017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30" name="Google Shape;130;g2e837718f34_0_0"/>
          <p:cNvSpPr txBox="1"/>
          <p:nvPr/>
        </p:nvSpPr>
        <p:spPr>
          <a:xfrm>
            <a:off x="770011" y="1580808"/>
            <a:ext cx="10104900" cy="5211900"/>
          </a:xfrm>
          <a:prstGeom prst="rect">
            <a:avLst/>
          </a:prstGeom>
          <a:noFill/>
          <a:ln>
            <a:noFill/>
          </a:ln>
        </p:spPr>
        <p:txBody>
          <a:bodyPr anchorCtr="0" anchor="t" bIns="45700" lIns="91425" spcFirstLastPara="1" rIns="91425" wrap="square" tIns="45700">
            <a:normAutofit fontScale="25000"/>
          </a:bodyPr>
          <a:lstStyle/>
          <a:p>
            <a:pPr indent="0" lvl="0" marL="0" marR="0" rtl="0" algn="l">
              <a:lnSpc>
                <a:spcPct val="120000"/>
              </a:lnSpc>
              <a:spcBef>
                <a:spcPts val="0"/>
              </a:spcBef>
              <a:spcAft>
                <a:spcPts val="0"/>
              </a:spcAft>
              <a:buClr>
                <a:srgbClr val="0B49CB"/>
              </a:buClr>
              <a:buSzPct val="100000"/>
              <a:buFont typeface="Arial"/>
              <a:buNone/>
            </a:pPr>
            <a:r>
              <a:rPr lang="en-US" sz="8800">
                <a:solidFill>
                  <a:srgbClr val="0B49CB"/>
                </a:solidFill>
                <a:latin typeface="Arial"/>
                <a:ea typeface="Arial"/>
                <a:cs typeface="Arial"/>
                <a:sym typeface="Arial"/>
              </a:rPr>
              <a:t>Executive Summary</a:t>
            </a:r>
            <a:endParaRPr/>
          </a:p>
          <a:p>
            <a:pPr indent="-228600" lvl="0" marL="228600" marR="0" rtl="0" algn="l">
              <a:lnSpc>
                <a:spcPct val="120000"/>
              </a:lnSpc>
              <a:spcBef>
                <a:spcPts val="1400"/>
              </a:spcBef>
              <a:spcAft>
                <a:spcPts val="0"/>
              </a:spcAft>
              <a:buClr>
                <a:srgbClr val="292929"/>
              </a:buClr>
              <a:buSzPct val="100000"/>
              <a:buFont typeface="Arial"/>
              <a:buChar char="•"/>
            </a:pPr>
            <a:r>
              <a:rPr lang="en-US" sz="8800">
                <a:solidFill>
                  <a:srgbClr val="292929"/>
                </a:solidFill>
                <a:latin typeface="Arial"/>
                <a:ea typeface="Arial"/>
                <a:cs typeface="Arial"/>
                <a:sym typeface="Arial"/>
              </a:rPr>
              <a:t>Perform exploratory data analysis (EDA) using visualization and SQL</a:t>
            </a:r>
            <a:endParaRPr/>
          </a:p>
          <a:p>
            <a:pPr indent="-228600" lvl="0" marL="228600" marR="0" rtl="0" algn="l">
              <a:lnSpc>
                <a:spcPct val="120000"/>
              </a:lnSpc>
              <a:spcBef>
                <a:spcPts val="1400"/>
              </a:spcBef>
              <a:spcAft>
                <a:spcPts val="0"/>
              </a:spcAft>
              <a:buClr>
                <a:srgbClr val="292929"/>
              </a:buClr>
              <a:buSzPct val="100000"/>
              <a:buFont typeface="Arial"/>
              <a:buChar char="•"/>
            </a:pPr>
            <a:r>
              <a:rPr lang="en-US" sz="8800">
                <a:solidFill>
                  <a:srgbClr val="292929"/>
                </a:solidFill>
                <a:latin typeface="Arial"/>
                <a:ea typeface="Arial"/>
                <a:cs typeface="Arial"/>
                <a:sym typeface="Arial"/>
              </a:rPr>
              <a:t>Perform interactive visual analytics using Folium and Plotly Dash</a:t>
            </a:r>
            <a:endParaRPr/>
          </a:p>
          <a:p>
            <a:pPr indent="-228600" lvl="0" marL="228600" marR="0" rtl="0" algn="l">
              <a:lnSpc>
                <a:spcPct val="120000"/>
              </a:lnSpc>
              <a:spcBef>
                <a:spcPts val="1400"/>
              </a:spcBef>
              <a:spcAft>
                <a:spcPts val="0"/>
              </a:spcAft>
              <a:buClr>
                <a:srgbClr val="292929"/>
              </a:buClr>
              <a:buSzPct val="100000"/>
              <a:buFont typeface="Arial"/>
              <a:buChar char="•"/>
            </a:pPr>
            <a:r>
              <a:rPr lang="en-US" sz="8800">
                <a:solidFill>
                  <a:srgbClr val="292929"/>
                </a:solidFill>
                <a:latin typeface="Arial"/>
                <a:ea typeface="Arial"/>
                <a:cs typeface="Arial"/>
                <a:sym typeface="Arial"/>
              </a:rPr>
              <a:t>Perform predictive analysis using classification models</a:t>
            </a:r>
            <a:endParaRPr/>
          </a:p>
          <a:p>
            <a:pPr indent="-228600" lvl="1" marL="685800" marR="0" rtl="0" algn="l">
              <a:lnSpc>
                <a:spcPct val="120000"/>
              </a:lnSpc>
              <a:spcBef>
                <a:spcPts val="1400"/>
              </a:spcBef>
              <a:spcAft>
                <a:spcPts val="0"/>
              </a:spcAft>
              <a:buClr>
                <a:srgbClr val="757070"/>
              </a:buClr>
              <a:buSzPct val="100000"/>
              <a:buFont typeface="Arial"/>
              <a:buChar char="•"/>
            </a:pPr>
            <a:r>
              <a:rPr lang="en-US" sz="7600">
                <a:solidFill>
                  <a:srgbClr val="757070"/>
                </a:solidFill>
              </a:rPr>
              <a:t>Data that was collected until this step were normalized, divided in training and test data sets and evaluated by four different classification models, being the accuracy of each model evaluated using different combinations of parameters.</a:t>
            </a:r>
            <a:endParaRPr sz="7600">
              <a:solidFill>
                <a:srgbClr val="757070"/>
              </a:solidFill>
            </a:endParaRPr>
          </a:p>
          <a:p>
            <a:pPr indent="-88900" lvl="0" marL="228600" marR="0" rtl="0" algn="l">
              <a:lnSpc>
                <a:spcPct val="120000"/>
              </a:lnSpc>
              <a:spcBef>
                <a:spcPts val="1400"/>
              </a:spcBef>
              <a:spcAft>
                <a:spcPts val="0"/>
              </a:spcAft>
              <a:buClr>
                <a:srgbClr val="0070C0"/>
              </a:buClr>
              <a:buSzPct val="100000"/>
              <a:buFont typeface="Arial"/>
              <a:buNone/>
            </a:pPr>
            <a:r>
              <a:t/>
            </a:r>
            <a:endParaRPr sz="8800">
              <a:solidFill>
                <a:srgbClr val="292929"/>
              </a:solidFill>
              <a:latin typeface="Arial"/>
              <a:ea typeface="Arial"/>
              <a:cs typeface="Arial"/>
              <a:sym typeface="Arial"/>
            </a:endParaRPr>
          </a:p>
          <a:p>
            <a:pPr indent="-193675" lvl="0" marL="228600" marR="0" rtl="0" algn="l">
              <a:lnSpc>
                <a:spcPct val="100000"/>
              </a:lnSpc>
              <a:spcBef>
                <a:spcPts val="1400"/>
              </a:spcBef>
              <a:spcAft>
                <a:spcPts val="0"/>
              </a:spcAft>
              <a:buClr>
                <a:srgbClr val="0070C0"/>
              </a:buClr>
              <a:buSzPct val="100000"/>
              <a:buFont typeface="Arial"/>
              <a:buNone/>
            </a:pPr>
            <a:r>
              <a:t/>
            </a:r>
            <a:endParaRPr sz="2200">
              <a:solidFill>
                <a:srgbClr val="292929"/>
              </a:solidFill>
              <a:latin typeface="Arial"/>
              <a:ea typeface="Arial"/>
              <a:cs typeface="Arial"/>
              <a:sym typeface="Arial"/>
            </a:endParaRPr>
          </a:p>
          <a:p>
            <a:pPr indent="-193675" lvl="0" marL="228600" marR="0" rtl="0" algn="l">
              <a:lnSpc>
                <a:spcPct val="100000"/>
              </a:lnSpc>
              <a:spcBef>
                <a:spcPts val="1400"/>
              </a:spcBef>
              <a:spcAft>
                <a:spcPts val="0"/>
              </a:spcAft>
              <a:buClr>
                <a:srgbClr val="0070C0"/>
              </a:buClr>
              <a:buSzPct val="100000"/>
              <a:buFont typeface="Arial"/>
              <a:buNone/>
            </a:pPr>
            <a:r>
              <a:t/>
            </a:r>
            <a:endParaRPr sz="2200">
              <a:solidFill>
                <a:srgbClr val="292929"/>
              </a:solidFill>
              <a:latin typeface="Arial"/>
              <a:ea typeface="Arial"/>
              <a:cs typeface="Arial"/>
              <a:sym typeface="Arial"/>
            </a:endParaRPr>
          </a:p>
          <a:p>
            <a:pPr indent="-193675" lvl="0" marL="228600" marR="0" rtl="0" algn="l">
              <a:lnSpc>
                <a:spcPct val="100000"/>
              </a:lnSpc>
              <a:spcBef>
                <a:spcPts val="1400"/>
              </a:spcBef>
              <a:spcAft>
                <a:spcPts val="0"/>
              </a:spcAft>
              <a:buClr>
                <a:srgbClr val="0070C0"/>
              </a:buClr>
              <a:buSzPct val="100000"/>
              <a:buFont typeface="Arial"/>
              <a:buNone/>
            </a:pPr>
            <a:r>
              <a:t/>
            </a:r>
            <a:endParaRPr sz="2200">
              <a:solidFill>
                <a:srgbClr val="292929"/>
              </a:solidFill>
              <a:latin typeface="Arial"/>
              <a:ea typeface="Arial"/>
              <a:cs typeface="Arial"/>
              <a:sym typeface="Arial"/>
            </a:endParaRPr>
          </a:p>
          <a:p>
            <a:pPr indent="-193675" lvl="0" marL="228600" marR="0" rtl="0" algn="l">
              <a:lnSpc>
                <a:spcPct val="100000"/>
              </a:lnSpc>
              <a:spcBef>
                <a:spcPts val="1400"/>
              </a:spcBef>
              <a:spcAft>
                <a:spcPts val="0"/>
              </a:spcAft>
              <a:buClr>
                <a:srgbClr val="0070C0"/>
              </a:buClr>
              <a:buSzPct val="100000"/>
              <a:buFont typeface="Arial"/>
              <a:buNone/>
            </a:pPr>
            <a:r>
              <a:t/>
            </a:r>
            <a:endParaRPr sz="2200">
              <a:solidFill>
                <a:srgbClr val="292929"/>
              </a:solidFill>
              <a:latin typeface="Arial"/>
              <a:ea typeface="Arial"/>
              <a:cs typeface="Arial"/>
              <a:sym typeface="Arial"/>
            </a:endParaRPr>
          </a:p>
        </p:txBody>
      </p:sp>
      <p:sp>
        <p:nvSpPr>
          <p:cNvPr id="131" name="Google Shape;131;g2e837718f34_0_0"/>
          <p:cNvSpPr txBox="1"/>
          <p:nvPr/>
        </p:nvSpPr>
        <p:spPr>
          <a:xfrm>
            <a:off x="770011" y="538650"/>
            <a:ext cx="10515600" cy="549000"/>
          </a:xfrm>
          <a:prstGeom prst="rect">
            <a:avLst/>
          </a:prstGeom>
          <a:noFill/>
          <a:ln>
            <a:noFill/>
          </a:ln>
        </p:spPr>
        <p:txBody>
          <a:bodyPr anchorCtr="0" anchor="ctr" bIns="45700" lIns="91425" spcFirstLastPara="1" rIns="91425" wrap="square" tIns="45700">
            <a:normAutofit lnSpcReduction="20000"/>
          </a:bodyPr>
          <a:lstStyle/>
          <a:p>
            <a:pPr indent="0" lvl="0" marL="0" marR="0" rtl="0" algn="l">
              <a:lnSpc>
                <a:spcPct val="90000"/>
              </a:lnSpc>
              <a:spcBef>
                <a:spcPts val="0"/>
              </a:spcBef>
              <a:spcAft>
                <a:spcPts val="0"/>
              </a:spcAft>
              <a:buClr>
                <a:srgbClr val="0B49CB"/>
              </a:buClr>
              <a:buSzPts val="4000"/>
              <a:buFont typeface="Arial"/>
              <a:buNone/>
            </a:pPr>
            <a:r>
              <a:rPr lang="en-US" sz="4000">
                <a:solidFill>
                  <a:srgbClr val="0B49CB"/>
                </a:solidFill>
                <a:latin typeface="Arial"/>
                <a:ea typeface="Arial"/>
                <a:cs typeface="Arial"/>
                <a:sym typeface="Arial"/>
              </a:rPr>
              <a:t>Methodology</a:t>
            </a:r>
            <a:endParaRPr sz="4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5" name="Shape 135"/>
        <p:cNvGrpSpPr/>
        <p:nvPr/>
      </p:nvGrpSpPr>
      <p:grpSpPr>
        <a:xfrm>
          <a:off x="0" y="0"/>
          <a:ext cx="0" cy="0"/>
          <a:chOff x="0" y="0"/>
          <a:chExt cx="0" cy="0"/>
        </a:xfrm>
      </p:grpSpPr>
      <p:sp>
        <p:nvSpPr>
          <p:cNvPr id="136" name="Google Shape;136;p7"/>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37" name="Google Shape;137;p7"/>
          <p:cNvSpPr txBox="1"/>
          <p:nvPr>
            <p:ph idx="1" type="body"/>
          </p:nvPr>
        </p:nvSpPr>
        <p:spPr>
          <a:xfrm>
            <a:off x="770011" y="1825625"/>
            <a:ext cx="10515600" cy="4351338"/>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1000"/>
              </a:spcBef>
              <a:spcAft>
                <a:spcPts val="0"/>
              </a:spcAft>
              <a:buClr>
                <a:schemeClr val="dk1"/>
              </a:buClr>
              <a:buSzPts val="1100"/>
              <a:buFont typeface="Arial"/>
              <a:buNone/>
            </a:pPr>
            <a:r>
              <a:rPr b="1" lang="en-US" sz="1100">
                <a:solidFill>
                  <a:schemeClr val="dk1"/>
                </a:solidFill>
              </a:rPr>
              <a:t>Source:</a:t>
            </a:r>
            <a:r>
              <a:rPr lang="en-US" sz="1100">
                <a:solidFill>
                  <a:schemeClr val="dk1"/>
                </a:solidFill>
              </a:rPr>
              <a:t> SpaceX REST API (</a:t>
            </a:r>
            <a:r>
              <a:rPr lang="en-US" sz="1100">
                <a:solidFill>
                  <a:srgbClr val="188038"/>
                </a:solidFill>
                <a:latin typeface="Roboto Mono"/>
                <a:ea typeface="Roboto Mono"/>
                <a:cs typeface="Roboto Mono"/>
                <a:sym typeface="Roboto Mono"/>
              </a:rPr>
              <a:t>api.spacexdata.com/v4/launches/past</a:t>
            </a:r>
            <a:r>
              <a:rPr lang="en-US" sz="1100">
                <a:solidFill>
                  <a:schemeClr val="dk1"/>
                </a:solidFill>
              </a:rPr>
              <a:t>)</a:t>
            </a:r>
            <a:endParaRPr sz="1100">
              <a:solidFill>
                <a:schemeClr val="dk1"/>
              </a:solidFill>
            </a:endParaRPr>
          </a:p>
          <a:p>
            <a:pPr indent="0" lvl="0" marL="0" rtl="0" algn="l">
              <a:lnSpc>
                <a:spcPct val="90000"/>
              </a:lnSpc>
              <a:spcBef>
                <a:spcPts val="1000"/>
              </a:spcBef>
              <a:spcAft>
                <a:spcPts val="0"/>
              </a:spcAft>
              <a:buClr>
                <a:schemeClr val="dk1"/>
              </a:buClr>
              <a:buSzPts val="1100"/>
              <a:buFont typeface="Arial"/>
              <a:buNone/>
            </a:pPr>
            <a:r>
              <a:rPr b="1" lang="en-US" sz="1800">
                <a:solidFill>
                  <a:schemeClr val="dk1"/>
                </a:solidFill>
              </a:rPr>
              <a:t>Tools:</a:t>
            </a:r>
            <a:r>
              <a:rPr lang="en-US" sz="1800">
                <a:solidFill>
                  <a:schemeClr val="dk1"/>
                </a:solidFill>
              </a:rPr>
              <a:t> </a:t>
            </a:r>
            <a:r>
              <a:rPr lang="en-US" sz="1800">
                <a:solidFill>
                  <a:srgbClr val="188038"/>
                </a:solidFill>
                <a:latin typeface="Roboto Mono"/>
                <a:ea typeface="Roboto Mono"/>
                <a:cs typeface="Roboto Mono"/>
                <a:sym typeface="Roboto Mono"/>
              </a:rPr>
              <a:t>requests</a:t>
            </a:r>
            <a:r>
              <a:rPr lang="en-US" sz="1800">
                <a:solidFill>
                  <a:schemeClr val="dk1"/>
                </a:solidFill>
              </a:rPr>
              <a:t> (API calls), </a:t>
            </a:r>
            <a:r>
              <a:rPr lang="en-US" sz="1800">
                <a:solidFill>
                  <a:srgbClr val="188038"/>
                </a:solidFill>
                <a:latin typeface="Roboto Mono"/>
                <a:ea typeface="Roboto Mono"/>
                <a:cs typeface="Roboto Mono"/>
                <a:sym typeface="Roboto Mono"/>
              </a:rPr>
              <a:t>pandas</a:t>
            </a:r>
            <a:r>
              <a:rPr lang="en-US" sz="1800">
                <a:solidFill>
                  <a:schemeClr val="dk1"/>
                </a:solidFill>
              </a:rPr>
              <a:t> (data handling)</a:t>
            </a:r>
            <a:endParaRPr sz="1800">
              <a:solidFill>
                <a:schemeClr val="dk1"/>
              </a:solidFill>
            </a:endParaRPr>
          </a:p>
          <a:p>
            <a:pPr indent="0" lvl="0" marL="0" rtl="0" algn="l">
              <a:lnSpc>
                <a:spcPct val="90000"/>
              </a:lnSpc>
              <a:spcBef>
                <a:spcPts val="1000"/>
              </a:spcBef>
              <a:spcAft>
                <a:spcPts val="0"/>
              </a:spcAft>
              <a:buClr>
                <a:schemeClr val="dk1"/>
              </a:buClr>
              <a:buSzPts val="1100"/>
              <a:buFont typeface="Arial"/>
              <a:buNone/>
            </a:pPr>
            <a:r>
              <a:rPr b="1" lang="en-US" sz="1800">
                <a:solidFill>
                  <a:schemeClr val="dk1"/>
                </a:solidFill>
              </a:rPr>
              <a:t>Key Steps:</a:t>
            </a:r>
            <a:endParaRPr b="1" sz="1800">
              <a:solidFill>
                <a:schemeClr val="dk1"/>
              </a:solidFill>
            </a:endParaRPr>
          </a:p>
          <a:p>
            <a:pPr indent="-342900" lvl="0" marL="457200" rtl="0" algn="l">
              <a:lnSpc>
                <a:spcPct val="115000"/>
              </a:lnSpc>
              <a:spcBef>
                <a:spcPts val="1200"/>
              </a:spcBef>
              <a:spcAft>
                <a:spcPts val="0"/>
              </a:spcAft>
              <a:buClr>
                <a:schemeClr val="dk1"/>
              </a:buClr>
              <a:buSzPts val="1800"/>
              <a:buChar char="●"/>
            </a:pPr>
            <a:r>
              <a:rPr lang="en-US" sz="1800">
                <a:solidFill>
                  <a:schemeClr val="dk1"/>
                </a:solidFill>
              </a:rPr>
              <a:t>Converted JSON response to DataFrame</a:t>
            </a:r>
            <a:endParaRPr sz="1800">
              <a:solidFill>
                <a:schemeClr val="dk1"/>
              </a:solidFill>
            </a:endParaRPr>
          </a:p>
          <a:p>
            <a:pPr indent="-342900" lvl="0" marL="457200" rtl="0" algn="l">
              <a:lnSpc>
                <a:spcPct val="115000"/>
              </a:lnSpc>
              <a:spcBef>
                <a:spcPts val="0"/>
              </a:spcBef>
              <a:spcAft>
                <a:spcPts val="0"/>
              </a:spcAft>
              <a:buClr>
                <a:schemeClr val="dk1"/>
              </a:buClr>
              <a:buSzPts val="1800"/>
              <a:buChar char="●"/>
            </a:pPr>
            <a:r>
              <a:rPr lang="en-US" sz="1800">
                <a:solidFill>
                  <a:schemeClr val="dk1"/>
                </a:solidFill>
              </a:rPr>
              <a:t>Filtered out Falcon 1 launches</a:t>
            </a:r>
            <a:endParaRPr sz="1800">
              <a:solidFill>
                <a:schemeClr val="dk1"/>
              </a:solidFill>
            </a:endParaRPr>
          </a:p>
          <a:p>
            <a:pPr indent="-342900" lvl="0" marL="457200" rtl="0" algn="l">
              <a:lnSpc>
                <a:spcPct val="115000"/>
              </a:lnSpc>
              <a:spcBef>
                <a:spcPts val="0"/>
              </a:spcBef>
              <a:spcAft>
                <a:spcPts val="0"/>
              </a:spcAft>
              <a:buClr>
                <a:schemeClr val="dk1"/>
              </a:buClr>
              <a:buSzPts val="1800"/>
              <a:buChar char="●"/>
            </a:pPr>
            <a:r>
              <a:rPr lang="en-US" sz="1800">
                <a:solidFill>
                  <a:schemeClr val="dk1"/>
                </a:solidFill>
              </a:rPr>
              <a:t>Imputed missing payload mass with mean</a:t>
            </a:r>
            <a:endParaRPr sz="1800">
              <a:solidFill>
                <a:srgbClr val="292929"/>
              </a:solidFill>
            </a:endParaRPr>
          </a:p>
        </p:txBody>
      </p:sp>
      <p:sp>
        <p:nvSpPr>
          <p:cNvPr id="138" name="Google Shape;138;p7"/>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Data Collection</a:t>
            </a:r>
            <a:endParaRPr sz="4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2" name="Shape 142"/>
        <p:cNvGrpSpPr/>
        <p:nvPr/>
      </p:nvGrpSpPr>
      <p:grpSpPr>
        <a:xfrm>
          <a:off x="0" y="0"/>
          <a:ext cx="0" cy="0"/>
          <a:chOff x="0" y="0"/>
          <a:chExt cx="0" cy="0"/>
        </a:xfrm>
      </p:grpSpPr>
      <p:grpSp>
        <p:nvGrpSpPr>
          <p:cNvPr id="143" name="Google Shape;143;p8"/>
          <p:cNvGrpSpPr/>
          <p:nvPr/>
        </p:nvGrpSpPr>
        <p:grpSpPr>
          <a:xfrm>
            <a:off x="0" y="1586613"/>
            <a:ext cx="4729082" cy="4643665"/>
            <a:chOff x="0" y="1189989"/>
            <a:chExt cx="3546900" cy="3482836"/>
          </a:xfrm>
        </p:grpSpPr>
        <p:sp>
          <p:nvSpPr>
            <p:cNvPr id="144" name="Google Shape;144;p8"/>
            <p:cNvSpPr/>
            <p:nvPr/>
          </p:nvSpPr>
          <p:spPr>
            <a:xfrm>
              <a:off x="0" y="1189989"/>
              <a:ext cx="3546900" cy="669000"/>
            </a:xfrm>
            <a:prstGeom prst="homePlate">
              <a:avLst>
                <a:gd fmla="val 50000" name="adj"/>
              </a:avLst>
            </a:prstGeom>
            <a:solidFill>
              <a:srgbClr val="801F17"/>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900">
                  <a:solidFill>
                    <a:srgbClr val="FFFFFF"/>
                  </a:solidFill>
                  <a:latin typeface="Roboto"/>
                  <a:ea typeface="Roboto"/>
                  <a:cs typeface="Roboto"/>
                  <a:sym typeface="Roboto"/>
                </a:rPr>
                <a:t>API Request</a:t>
              </a:r>
              <a:endParaRPr sz="1900">
                <a:solidFill>
                  <a:srgbClr val="FFFFFF"/>
                </a:solidFill>
                <a:latin typeface="Roboto"/>
                <a:ea typeface="Roboto"/>
                <a:cs typeface="Roboto"/>
                <a:sym typeface="Roboto"/>
              </a:endParaRPr>
            </a:p>
          </p:txBody>
        </p:sp>
        <p:sp>
          <p:nvSpPr>
            <p:cNvPr id="145" name="Google Shape;145;p8"/>
            <p:cNvSpPr txBox="1"/>
            <p:nvPr/>
          </p:nvSpPr>
          <p:spPr>
            <a:xfrm>
              <a:off x="655361" y="2057125"/>
              <a:ext cx="2236200" cy="2615700"/>
            </a:xfrm>
            <a:prstGeom prst="rect">
              <a:avLst/>
            </a:prstGeom>
            <a:noFill/>
            <a:ln>
              <a:noFill/>
            </a:ln>
          </p:spPr>
          <p:txBody>
            <a:bodyPr anchorCtr="0" anchor="t" bIns="121900" lIns="121900" spcFirstLastPara="1" rIns="121900" wrap="square" tIns="121900">
              <a:noAutofit/>
            </a:bodyPr>
            <a:lstStyle/>
            <a:p>
              <a:pPr indent="0" lvl="0" marL="0" rtl="0" algn="l">
                <a:lnSpc>
                  <a:spcPct val="115000"/>
                </a:lnSpc>
                <a:spcBef>
                  <a:spcPts val="0"/>
                </a:spcBef>
                <a:spcAft>
                  <a:spcPts val="0"/>
                </a:spcAft>
                <a:buClr>
                  <a:schemeClr val="dk1"/>
                </a:buClr>
                <a:buSzPts val="1100"/>
                <a:buFont typeface="Arial"/>
                <a:buNone/>
              </a:pPr>
              <a:r>
                <a:rPr lang="en-US" sz="1600">
                  <a:latin typeface="Roboto"/>
                  <a:ea typeface="Roboto"/>
                  <a:cs typeface="Roboto"/>
                  <a:sym typeface="Roboto"/>
                </a:rPr>
                <a:t>A programmatic request was sent to the SpaceX API to retrieve a comprehens</a:t>
              </a:r>
              <a:endParaRPr sz="1600">
                <a:latin typeface="Roboto"/>
                <a:ea typeface="Roboto"/>
                <a:cs typeface="Roboto"/>
                <a:sym typeface="Roboto"/>
              </a:endParaRPr>
            </a:p>
            <a:p>
              <a:pPr indent="0" lvl="0" marL="0" rtl="0" algn="l">
                <a:lnSpc>
                  <a:spcPct val="115000"/>
                </a:lnSpc>
                <a:spcBef>
                  <a:spcPts val="0"/>
                </a:spcBef>
                <a:spcAft>
                  <a:spcPts val="0"/>
                </a:spcAft>
                <a:buNone/>
              </a:pPr>
              <a:r>
                <a:rPr lang="en-US" sz="1600">
                  <a:latin typeface="Roboto"/>
                  <a:ea typeface="Roboto"/>
                  <a:cs typeface="Roboto"/>
                  <a:sym typeface="Roboto"/>
                </a:rPr>
                <a:t>ive dataset detailing their launch history. This initial dataset included information about all SpaceX launches, regardless of rocket type.</a:t>
              </a:r>
              <a:endParaRPr sz="1600">
                <a:latin typeface="Roboto"/>
                <a:ea typeface="Roboto"/>
                <a:cs typeface="Roboto"/>
                <a:sym typeface="Roboto"/>
              </a:endParaRPr>
            </a:p>
          </p:txBody>
        </p:sp>
      </p:grpSp>
      <p:sp>
        <p:nvSpPr>
          <p:cNvPr id="146" name="Google Shape;146;p8"/>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47" name="Google Shape;147;p8"/>
          <p:cNvSpPr txBox="1"/>
          <p:nvPr>
            <p:ph idx="1" type="body"/>
          </p:nvPr>
        </p:nvSpPr>
        <p:spPr>
          <a:xfrm>
            <a:off x="425525" y="6575175"/>
            <a:ext cx="10688100" cy="549000"/>
          </a:xfrm>
          <a:prstGeom prst="rect">
            <a:avLst/>
          </a:prstGeom>
          <a:noFill/>
          <a:ln>
            <a:noFill/>
          </a:ln>
        </p:spPr>
        <p:txBody>
          <a:bodyPr anchorCtr="0" anchor="t" bIns="45700" lIns="91425" spcFirstLastPara="1" rIns="91425" wrap="square" tIns="45700">
            <a:normAutofit/>
          </a:bodyPr>
          <a:lstStyle/>
          <a:p>
            <a:pPr indent="0" lvl="0" marL="177800" marR="0" rtl="0" algn="l">
              <a:lnSpc>
                <a:spcPct val="90000"/>
              </a:lnSpc>
              <a:spcBef>
                <a:spcPts val="1000"/>
              </a:spcBef>
              <a:spcAft>
                <a:spcPts val="0"/>
              </a:spcAft>
              <a:buClr>
                <a:schemeClr val="dk1"/>
              </a:buClr>
              <a:buSzPts val="2800"/>
              <a:buFont typeface="Arial"/>
              <a:buNone/>
            </a:pPr>
            <a:r>
              <a:rPr lang="en-US" sz="1200">
                <a:solidFill>
                  <a:srgbClr val="292929"/>
                </a:solidFill>
              </a:rPr>
              <a:t>https://github.com/jneubauer/ibm-data-science-cert/blob/main/Capstone/Data%20Collection%20API.ipynb</a:t>
            </a:r>
            <a:endParaRPr sz="1200">
              <a:solidFill>
                <a:schemeClr val="dk1"/>
              </a:solidFill>
              <a:latin typeface="Calibri"/>
              <a:ea typeface="Calibri"/>
              <a:cs typeface="Calibri"/>
              <a:sym typeface="Calibri"/>
            </a:endParaRPr>
          </a:p>
        </p:txBody>
      </p:sp>
      <p:sp>
        <p:nvSpPr>
          <p:cNvPr id="148" name="Google Shape;148;p8"/>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Data Collection – SpaceX API</a:t>
            </a:r>
            <a:endParaRPr/>
          </a:p>
        </p:txBody>
      </p:sp>
      <p:grpSp>
        <p:nvGrpSpPr>
          <p:cNvPr id="149" name="Google Shape;149;p8"/>
          <p:cNvGrpSpPr/>
          <p:nvPr/>
        </p:nvGrpSpPr>
        <p:grpSpPr>
          <a:xfrm>
            <a:off x="7509568" y="1586327"/>
            <a:ext cx="4407490" cy="4643951"/>
            <a:chOff x="5632317" y="1189775"/>
            <a:chExt cx="3305700" cy="3483050"/>
          </a:xfrm>
        </p:grpSpPr>
        <p:sp>
          <p:nvSpPr>
            <p:cNvPr id="150" name="Google Shape;150;p8"/>
            <p:cNvSpPr/>
            <p:nvPr/>
          </p:nvSpPr>
          <p:spPr>
            <a:xfrm>
              <a:off x="5632317" y="1189775"/>
              <a:ext cx="3305700" cy="669000"/>
            </a:xfrm>
            <a:prstGeom prst="chevron">
              <a:avLst>
                <a:gd fmla="val 50000" name="adj"/>
              </a:avLst>
            </a:prstGeom>
            <a:solidFill>
              <a:srgbClr val="D83729"/>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900">
                  <a:solidFill>
                    <a:srgbClr val="FFFFFF"/>
                  </a:solidFill>
                  <a:latin typeface="Roboto"/>
                  <a:ea typeface="Roboto"/>
                  <a:cs typeface="Roboto"/>
                  <a:sym typeface="Roboto"/>
                </a:rPr>
                <a:t>Handle Missing Data</a:t>
              </a:r>
              <a:endParaRPr sz="1900">
                <a:solidFill>
                  <a:srgbClr val="FFFFFF"/>
                </a:solidFill>
                <a:latin typeface="Roboto"/>
                <a:ea typeface="Roboto"/>
                <a:cs typeface="Roboto"/>
                <a:sym typeface="Roboto"/>
              </a:endParaRPr>
            </a:p>
          </p:txBody>
        </p:sp>
        <p:sp>
          <p:nvSpPr>
            <p:cNvPr id="151" name="Google Shape;151;p8"/>
            <p:cNvSpPr txBox="1"/>
            <p:nvPr/>
          </p:nvSpPr>
          <p:spPr>
            <a:xfrm>
              <a:off x="6167063" y="2057125"/>
              <a:ext cx="2236200" cy="2615700"/>
            </a:xfrm>
            <a:prstGeom prst="rect">
              <a:avLst/>
            </a:prstGeom>
            <a:noFill/>
            <a:ln>
              <a:noFill/>
            </a:ln>
          </p:spPr>
          <p:txBody>
            <a:bodyPr anchorCtr="0" anchor="t" bIns="121900" lIns="121900" spcFirstLastPara="1" rIns="121900" wrap="square" tIns="121900">
              <a:noAutofit/>
            </a:bodyPr>
            <a:lstStyle/>
            <a:p>
              <a:pPr indent="0" lvl="0" marL="0" rtl="0" algn="l">
                <a:lnSpc>
                  <a:spcPct val="115000"/>
                </a:lnSpc>
                <a:spcBef>
                  <a:spcPts val="0"/>
                </a:spcBef>
                <a:spcAft>
                  <a:spcPts val="0"/>
                </a:spcAft>
                <a:buClr>
                  <a:schemeClr val="dk1"/>
                </a:buClr>
                <a:buSzPts val="1100"/>
                <a:buFont typeface="Arial"/>
                <a:buNone/>
              </a:pPr>
              <a:r>
                <a:rPr lang="en-US" sz="1600">
                  <a:latin typeface="Roboto"/>
                  <a:ea typeface="Roboto"/>
                  <a:cs typeface="Roboto"/>
                  <a:sym typeface="Roboto"/>
                </a:rPr>
                <a:t>A thorough assessment of the Falcon 9 launch data was performed to identify any missing or incomplete values.</a:t>
              </a:r>
              <a:endParaRPr sz="1600">
                <a:latin typeface="Roboto"/>
                <a:ea typeface="Roboto"/>
                <a:cs typeface="Roboto"/>
                <a:sym typeface="Roboto"/>
              </a:endParaRPr>
            </a:p>
            <a:p>
              <a:pPr indent="0" lvl="0" marL="0" rtl="0" algn="l">
                <a:lnSpc>
                  <a:spcPct val="115000"/>
                </a:lnSpc>
                <a:spcBef>
                  <a:spcPts val="0"/>
                </a:spcBef>
                <a:spcAft>
                  <a:spcPts val="0"/>
                </a:spcAft>
                <a:buNone/>
              </a:pPr>
              <a:r>
                <a:rPr lang="en-US" sz="1600">
                  <a:latin typeface="Roboto"/>
                  <a:ea typeface="Roboto"/>
                  <a:cs typeface="Roboto"/>
                  <a:sym typeface="Roboto"/>
                </a:rPr>
                <a:t>These gaps were then addressed through appropriate imputation techniques or, if necessary, by excluding specific data points, ensuring the reliability of the dataset for subsequent analysis and modeling.</a:t>
              </a:r>
              <a:endParaRPr sz="1600">
                <a:latin typeface="Roboto"/>
                <a:ea typeface="Roboto"/>
                <a:cs typeface="Roboto"/>
                <a:sym typeface="Roboto"/>
              </a:endParaRPr>
            </a:p>
          </p:txBody>
        </p:sp>
      </p:grpSp>
      <p:grpSp>
        <p:nvGrpSpPr>
          <p:cNvPr id="152" name="Google Shape;152;p8"/>
          <p:cNvGrpSpPr/>
          <p:nvPr/>
        </p:nvGrpSpPr>
        <p:grpSpPr>
          <a:xfrm>
            <a:off x="3925507" y="1586327"/>
            <a:ext cx="4407490" cy="4643951"/>
            <a:chOff x="2944204" y="1189775"/>
            <a:chExt cx="3305700" cy="3483050"/>
          </a:xfrm>
        </p:grpSpPr>
        <p:sp>
          <p:nvSpPr>
            <p:cNvPr id="153" name="Google Shape;153;p8"/>
            <p:cNvSpPr/>
            <p:nvPr/>
          </p:nvSpPr>
          <p:spPr>
            <a:xfrm>
              <a:off x="2944204" y="1189775"/>
              <a:ext cx="3305700" cy="669000"/>
            </a:xfrm>
            <a:prstGeom prst="chevron">
              <a:avLst>
                <a:gd fmla="val 50000" name="adj"/>
              </a:avLst>
            </a:prstGeom>
            <a:solidFill>
              <a:srgbClr val="B02B20"/>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900">
                  <a:solidFill>
                    <a:srgbClr val="FFFFFF"/>
                  </a:solidFill>
                  <a:latin typeface="Roboto"/>
                  <a:ea typeface="Roboto"/>
                  <a:cs typeface="Roboto"/>
                  <a:sym typeface="Roboto"/>
                </a:rPr>
                <a:t>Filter Data</a:t>
              </a:r>
              <a:endParaRPr sz="1900">
                <a:solidFill>
                  <a:srgbClr val="FFFFFF"/>
                </a:solidFill>
                <a:latin typeface="Roboto"/>
                <a:ea typeface="Roboto"/>
                <a:cs typeface="Roboto"/>
                <a:sym typeface="Roboto"/>
              </a:endParaRPr>
            </a:p>
          </p:txBody>
        </p:sp>
        <p:sp>
          <p:nvSpPr>
            <p:cNvPr id="154" name="Google Shape;154;p8"/>
            <p:cNvSpPr txBox="1"/>
            <p:nvPr/>
          </p:nvSpPr>
          <p:spPr>
            <a:xfrm>
              <a:off x="3478949" y="2057125"/>
              <a:ext cx="2236200" cy="2615700"/>
            </a:xfrm>
            <a:prstGeom prst="rect">
              <a:avLst/>
            </a:prstGeom>
            <a:noFill/>
            <a:ln>
              <a:noFill/>
            </a:ln>
          </p:spPr>
          <p:txBody>
            <a:bodyPr anchorCtr="0" anchor="t" bIns="121900" lIns="121900" spcFirstLastPara="1" rIns="121900" wrap="square" tIns="121900">
              <a:noAutofit/>
            </a:bodyPr>
            <a:lstStyle/>
            <a:p>
              <a:pPr indent="0" lvl="0" marL="0" rtl="0" algn="l">
                <a:lnSpc>
                  <a:spcPct val="115000"/>
                </a:lnSpc>
                <a:spcBef>
                  <a:spcPts val="0"/>
                </a:spcBef>
                <a:spcAft>
                  <a:spcPts val="0"/>
                </a:spcAft>
                <a:buClr>
                  <a:schemeClr val="dk1"/>
                </a:buClr>
                <a:buSzPts val="1100"/>
                <a:buFont typeface="Arial"/>
                <a:buNone/>
              </a:pPr>
              <a:r>
                <a:rPr lang="en-US" sz="1600">
                  <a:latin typeface="Roboto"/>
                  <a:ea typeface="Roboto"/>
                  <a:cs typeface="Roboto"/>
                  <a:sym typeface="Roboto"/>
                </a:rPr>
                <a:t> The retrieved dataset was refined to isolate only the launches conducted using the Falcon 9 rocket.</a:t>
              </a:r>
              <a:endParaRPr sz="1600">
                <a:latin typeface="Roboto"/>
                <a:ea typeface="Roboto"/>
                <a:cs typeface="Roboto"/>
                <a:sym typeface="Roboto"/>
              </a:endParaRPr>
            </a:p>
            <a:p>
              <a:pPr indent="0" lvl="0" marL="0" rtl="0" algn="l">
                <a:lnSpc>
                  <a:spcPct val="115000"/>
                </a:lnSpc>
                <a:spcBef>
                  <a:spcPts val="0"/>
                </a:spcBef>
                <a:spcAft>
                  <a:spcPts val="0"/>
                </a:spcAft>
                <a:buNone/>
              </a:pPr>
              <a:r>
                <a:rPr lang="en-US" sz="1600">
                  <a:latin typeface="Roboto"/>
                  <a:ea typeface="Roboto"/>
                  <a:cs typeface="Roboto"/>
                  <a:sym typeface="Roboto"/>
                </a:rPr>
                <a:t>This step was essential to focus the analysis on a specific vehicle and its performance characteristics.</a:t>
              </a:r>
              <a:endParaRPr sz="1600">
                <a:latin typeface="Roboto"/>
                <a:ea typeface="Roboto"/>
                <a:cs typeface="Roboto"/>
                <a:sym typeface="Roboto"/>
              </a:endParaRPr>
            </a:p>
          </p:txBody>
        </p:sp>
      </p:gr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2021-04-29T18:58:34Z</dcterms:created>
  <dc:creator>YAN Luo</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